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0" r:id="rId1"/>
  </p:sldMasterIdLst>
  <p:notesMasterIdLst>
    <p:notesMasterId r:id="rId9"/>
  </p:notesMasterIdLst>
  <p:sldIdLst>
    <p:sldId id="256" r:id="rId2"/>
    <p:sldId id="257" r:id="rId3"/>
    <p:sldId id="258" r:id="rId4"/>
    <p:sldId id="262" r:id="rId5"/>
    <p:sldId id="259"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6"/>
    <p:restoredTop sz="94170"/>
  </p:normalViewPr>
  <p:slideViewPr>
    <p:cSldViewPr snapToGrid="0">
      <p:cViewPr>
        <p:scale>
          <a:sx n="107" d="100"/>
          <a:sy n="107" d="100"/>
        </p:scale>
        <p:origin x="952"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2CD37-7911-2745-B64E-D5E8A4F30500}" type="datetimeFigureOut">
              <a:rPr kumimoji="1" lang="ja-JP" altLang="en-US" smtClean="0"/>
              <a:t>2023/11/28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A1E47-DF03-EC48-9628-762CE2355611}" type="slidenum">
              <a:rPr kumimoji="1" lang="ja-JP" altLang="en-US" smtClean="0"/>
              <a:t>‹#›</a:t>
            </a:fld>
            <a:endParaRPr kumimoji="1" lang="ja-JP" altLang="en-US"/>
          </a:p>
        </p:txBody>
      </p:sp>
    </p:spTree>
    <p:extLst>
      <p:ext uri="{BB962C8B-B14F-4D97-AF65-F5344CB8AC3E}">
        <p14:creationId xmlns:p14="http://schemas.microsoft.com/office/powerpoint/2010/main" val="12674575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F5A1E47-DF03-EC48-9628-762CE2355611}" type="slidenum">
              <a:rPr kumimoji="1" lang="ja-JP" altLang="en-US" smtClean="0"/>
              <a:t>1</a:t>
            </a:fld>
            <a:endParaRPr kumimoji="1" lang="ja-JP" altLang="en-US"/>
          </a:p>
        </p:txBody>
      </p:sp>
    </p:spTree>
    <p:extLst>
      <p:ext uri="{BB962C8B-B14F-4D97-AF65-F5344CB8AC3E}">
        <p14:creationId xmlns:p14="http://schemas.microsoft.com/office/powerpoint/2010/main" val="3082033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102207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423590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339497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3620754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131366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136799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210312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230811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2374003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233491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B90B14-7A08-574F-BF7A-ABF1EF33DD49}" type="datetimeFigureOut">
              <a:rPr kumimoji="1" lang="ja-JP" altLang="en-US" smtClean="0"/>
              <a:t>2023/11/28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300325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90B14-7A08-574F-BF7A-ABF1EF33DD49}" type="datetimeFigureOut">
              <a:rPr kumimoji="1" lang="ja-JP" altLang="en-US" smtClean="0"/>
              <a:t>2023/11/28</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24599-79E7-FD46-ABD6-491D17052031}" type="slidenum">
              <a:rPr kumimoji="1" lang="ja-JP" altLang="en-US" smtClean="0"/>
              <a:t>‹#›</a:t>
            </a:fld>
            <a:endParaRPr kumimoji="1" lang="ja-JP" altLang="en-US"/>
          </a:p>
        </p:txBody>
      </p:sp>
    </p:spTree>
    <p:extLst>
      <p:ext uri="{BB962C8B-B14F-4D97-AF65-F5344CB8AC3E}">
        <p14:creationId xmlns:p14="http://schemas.microsoft.com/office/powerpoint/2010/main" val="409634510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5" descr="雲の空&#10;&#10;自動的に生成された説明">
            <a:extLst>
              <a:ext uri="{FF2B5EF4-FFF2-40B4-BE49-F238E27FC236}">
                <a16:creationId xmlns:a16="http://schemas.microsoft.com/office/drawing/2014/main" id="{58290B30-B73F-9F86-8A43-572D4A322C86}"/>
              </a:ext>
            </a:extLst>
          </p:cNvPr>
          <p:cNvPicPr>
            <a:picLocks noChangeAspect="1"/>
          </p:cNvPicPr>
          <p:nvPr/>
        </p:nvPicPr>
        <p:blipFill rotWithShape="1">
          <a:blip r:embed="rId3"/>
          <a:srcRect t="15414"/>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313F9E31-8DDA-9F87-D3B6-31090512F5A8}"/>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ja-JP" altLang="en-US" sz="5200">
                <a:solidFill>
                  <a:srgbClr val="FFFFFF"/>
                </a:solidFill>
                <a:latin typeface="HGPSoeiKakugothicUB" panose="020B0900000000000000" pitchFamily="34" charset="-128"/>
                <a:ea typeface="HGPSoeiKakugothicUB" panose="020B0900000000000000" pitchFamily="34" charset="-128"/>
              </a:rPr>
              <a:t>千葉キャンペーン</a:t>
            </a:r>
            <a:br>
              <a:rPr lang="en-US" altLang="ja-JP" sz="5200" dirty="0">
                <a:solidFill>
                  <a:srgbClr val="FFFFFF"/>
                </a:solidFill>
                <a:latin typeface="HGPSoeiKakugothicUB" panose="020B0900000000000000" pitchFamily="34" charset="-128"/>
                <a:ea typeface="HGPSoeiKakugothicUB" panose="020B0900000000000000" pitchFamily="34" charset="-128"/>
              </a:rPr>
            </a:br>
            <a:r>
              <a:rPr lang="en-US" altLang="ja-JP" sz="5200" dirty="0">
                <a:solidFill>
                  <a:srgbClr val="FFFFFF"/>
                </a:solidFill>
                <a:latin typeface="HGPSoeiKakugothicUB" panose="020B0900000000000000" pitchFamily="34" charset="-128"/>
                <a:ea typeface="HGPSoeiKakugothicUB" panose="020B0900000000000000" pitchFamily="34" charset="-128"/>
              </a:rPr>
              <a:t>〜Cloud Flag</a:t>
            </a:r>
            <a:r>
              <a:rPr lang="ja-JP" altLang="en-US" sz="5200">
                <a:solidFill>
                  <a:srgbClr val="FFFFFF"/>
                </a:solidFill>
                <a:latin typeface="HGPSoeiKakugothicUB" panose="020B0900000000000000" pitchFamily="34" charset="-128"/>
                <a:ea typeface="HGPSoeiKakugothicUB" panose="020B0900000000000000" pitchFamily="34" charset="-128"/>
              </a:rPr>
              <a:t>の閾値</a:t>
            </a:r>
            <a:r>
              <a:rPr lang="en-US" altLang="ja-JP" sz="5200" dirty="0">
                <a:solidFill>
                  <a:srgbClr val="FFFFFF"/>
                </a:solidFill>
                <a:latin typeface="HGPSoeiKakugothicUB" panose="020B0900000000000000" pitchFamily="34" charset="-128"/>
                <a:ea typeface="HGPSoeiKakugothicUB" panose="020B0900000000000000" pitchFamily="34" charset="-128"/>
              </a:rPr>
              <a:t>〜</a:t>
            </a:r>
            <a:endParaRPr kumimoji="1" lang="ja-JP" altLang="en-US" sz="5200">
              <a:solidFill>
                <a:srgbClr val="FFFFFF"/>
              </a:solidFill>
              <a:latin typeface="HGPSoeiKakugothicUB" panose="020B0900000000000000" pitchFamily="34" charset="-128"/>
              <a:ea typeface="HGPSoeiKakugothicUB" panose="020B0900000000000000" pitchFamily="34" charset="-128"/>
            </a:endParaRPr>
          </a:p>
        </p:txBody>
      </p:sp>
      <p:sp>
        <p:nvSpPr>
          <p:cNvPr id="3" name="字幕 2">
            <a:extLst>
              <a:ext uri="{FF2B5EF4-FFF2-40B4-BE49-F238E27FC236}">
                <a16:creationId xmlns:a16="http://schemas.microsoft.com/office/drawing/2014/main" id="{E8D7841D-2BF9-7408-BD26-61F05ED58C99}"/>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ltLang="ja-JP" sz="3600" dirty="0">
                <a:solidFill>
                  <a:srgbClr val="FFFFFF"/>
                </a:solidFill>
                <a:latin typeface="HGPSoeiKakugothicUB" panose="020B0900000000000000" pitchFamily="34" charset="-128"/>
                <a:ea typeface="HGPSoeiKakugothicUB" panose="020B0900000000000000" pitchFamily="34" charset="-128"/>
              </a:rPr>
              <a:t>B3</a:t>
            </a:r>
            <a:r>
              <a:rPr kumimoji="1" lang="en-US" altLang="ja-JP" sz="3600" dirty="0">
                <a:solidFill>
                  <a:srgbClr val="FFFFFF"/>
                </a:solidFill>
                <a:latin typeface="HGPSoeiKakugothicUB" panose="020B0900000000000000" pitchFamily="34" charset="-128"/>
                <a:ea typeface="HGPSoeiKakugothicUB" panose="020B0900000000000000" pitchFamily="34" charset="-128"/>
              </a:rPr>
              <a:t> </a:t>
            </a:r>
            <a:r>
              <a:rPr kumimoji="1" lang="ja-JP" altLang="en-US" sz="3600">
                <a:solidFill>
                  <a:srgbClr val="FFFFFF"/>
                </a:solidFill>
                <a:latin typeface="HGPSoeiKakugothicUB" panose="020B0900000000000000" pitchFamily="34" charset="-128"/>
                <a:ea typeface="HGPSoeiKakugothicUB" panose="020B0900000000000000" pitchFamily="34" charset="-128"/>
              </a:rPr>
              <a:t>大塚</a:t>
            </a:r>
            <a:r>
              <a:rPr kumimoji="1" lang="en-US" altLang="ja-JP" sz="3600" dirty="0">
                <a:solidFill>
                  <a:srgbClr val="FFFFFF"/>
                </a:solidFill>
                <a:latin typeface="HGPSoeiKakugothicUB" panose="020B0900000000000000" pitchFamily="34" charset="-128"/>
                <a:ea typeface="HGPSoeiKakugothicUB" panose="020B0900000000000000" pitchFamily="34" charset="-128"/>
              </a:rPr>
              <a:t> </a:t>
            </a:r>
            <a:r>
              <a:rPr kumimoji="1" lang="ja-JP" altLang="en-US" sz="3600">
                <a:solidFill>
                  <a:srgbClr val="FFFFFF"/>
                </a:solidFill>
                <a:latin typeface="HGPSoeiKakugothicUB" panose="020B0900000000000000" pitchFamily="34" charset="-128"/>
                <a:ea typeface="HGPSoeiKakugothicUB" panose="020B0900000000000000" pitchFamily="34" charset="-128"/>
              </a:rPr>
              <a:t>涼平</a:t>
            </a:r>
          </a:p>
        </p:txBody>
      </p:sp>
      <p:pic>
        <p:nvPicPr>
          <p:cNvPr id="7" name="図 6">
            <a:extLst>
              <a:ext uri="{FF2B5EF4-FFF2-40B4-BE49-F238E27FC236}">
                <a16:creationId xmlns:a16="http://schemas.microsoft.com/office/drawing/2014/main" id="{D1AA981B-C670-EAB1-99E1-77A2AAEA8909}"/>
              </a:ext>
            </a:extLst>
          </p:cNvPr>
          <p:cNvPicPr>
            <a:picLocks noChangeAspect="1"/>
          </p:cNvPicPr>
          <p:nvPr/>
        </p:nvPicPr>
        <p:blipFill>
          <a:blip r:embed="rId4"/>
          <a:stretch>
            <a:fillRect/>
          </a:stretch>
        </p:blipFill>
        <p:spPr>
          <a:xfrm>
            <a:off x="7782557" y="5354750"/>
            <a:ext cx="3891144" cy="786508"/>
          </a:xfrm>
          <a:prstGeom prst="rect">
            <a:avLst/>
          </a:prstGeom>
        </p:spPr>
      </p:pic>
    </p:spTree>
    <p:extLst>
      <p:ext uri="{BB962C8B-B14F-4D97-AF65-F5344CB8AC3E}">
        <p14:creationId xmlns:p14="http://schemas.microsoft.com/office/powerpoint/2010/main" val="293711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9591FA-43D2-D337-2C64-2A13E3C667E0}"/>
              </a:ext>
            </a:extLst>
          </p:cNvPr>
          <p:cNvSpPr>
            <a:spLocks noGrp="1"/>
          </p:cNvSpPr>
          <p:nvPr>
            <p:ph type="title"/>
          </p:nvPr>
        </p:nvSpPr>
        <p:spPr>
          <a:xfrm>
            <a:off x="796205" y="341899"/>
            <a:ext cx="3882121" cy="912743"/>
          </a:xfrm>
        </p:spPr>
        <p:txBody>
          <a:bodyPr>
            <a:noAutofit/>
          </a:bodyPr>
          <a:lstStyle/>
          <a:p>
            <a:r>
              <a:rPr kumimoji="1" lang="ja-JP" altLang="en-US" sz="4000">
                <a:solidFill>
                  <a:schemeClr val="bg1"/>
                </a:solidFill>
                <a:latin typeface="HGPSoeiKakugothicUB" panose="020B0900000000000000" pitchFamily="34" charset="-128"/>
                <a:ea typeface="HGPSoeiKakugothicUB" panose="020B0900000000000000" pitchFamily="34" charset="-128"/>
              </a:rPr>
              <a:t>研究概要</a:t>
            </a:r>
          </a:p>
        </p:txBody>
      </p:sp>
      <p:sp>
        <p:nvSpPr>
          <p:cNvPr id="3" name="コンテンツ プレースホルダー 2">
            <a:extLst>
              <a:ext uri="{FF2B5EF4-FFF2-40B4-BE49-F238E27FC236}">
                <a16:creationId xmlns:a16="http://schemas.microsoft.com/office/drawing/2014/main" id="{524EEB3C-A41E-8846-08A0-58B7C16ADC66}"/>
              </a:ext>
            </a:extLst>
          </p:cNvPr>
          <p:cNvSpPr>
            <a:spLocks noGrp="1"/>
          </p:cNvSpPr>
          <p:nvPr>
            <p:ph idx="1"/>
          </p:nvPr>
        </p:nvSpPr>
        <p:spPr>
          <a:xfrm>
            <a:off x="796205" y="4296738"/>
            <a:ext cx="6838760" cy="1893995"/>
          </a:xfrm>
        </p:spPr>
        <p:txBody>
          <a:bodyPr anchor="ctr">
            <a:noAutofit/>
          </a:bodyPr>
          <a:lstStyle/>
          <a:p>
            <a:pPr marL="0" indent="0">
              <a:lnSpc>
                <a:spcPct val="100000"/>
              </a:lnSpc>
              <a:buNone/>
            </a:pPr>
            <a:r>
              <a:rPr kumimoji="1" lang="ja-JP" altLang="en-US" sz="2000"/>
              <a:t>→入江研究室で使用されている観測機器のスカイラジオメータによる</a:t>
            </a:r>
            <a:r>
              <a:rPr kumimoji="1" lang="en-US" altLang="ja-JP" sz="2000" dirty="0"/>
              <a:t>Cloud Flag</a:t>
            </a:r>
            <a:r>
              <a:rPr kumimoji="1" lang="ja-JP" altLang="en-US" sz="2000"/>
              <a:t>のデータと上空カメラの情報を組み合わせて、上空にどのくらいの割合雲が存在していると「雲がある」という判定をされるのかの閾値を調べる</a:t>
            </a:r>
            <a:endParaRPr kumimoji="1" lang="en-US" altLang="ja-JP" sz="2000" dirty="0"/>
          </a:p>
        </p:txBody>
      </p:sp>
      <p:sp>
        <p:nvSpPr>
          <p:cNvPr id="5" name="テキスト ボックス 4">
            <a:extLst>
              <a:ext uri="{FF2B5EF4-FFF2-40B4-BE49-F238E27FC236}">
                <a16:creationId xmlns:a16="http://schemas.microsoft.com/office/drawing/2014/main" id="{8FB4F1FF-2B64-B26C-FBB7-B0437D182265}"/>
              </a:ext>
            </a:extLst>
          </p:cNvPr>
          <p:cNvSpPr txBox="1"/>
          <p:nvPr/>
        </p:nvSpPr>
        <p:spPr>
          <a:xfrm>
            <a:off x="408639" y="1939331"/>
            <a:ext cx="3882121" cy="584775"/>
          </a:xfrm>
          <a:prstGeom prst="rect">
            <a:avLst/>
          </a:prstGeom>
          <a:noFill/>
        </p:spPr>
        <p:txBody>
          <a:bodyPr wrap="square" rtlCol="0">
            <a:spAutoFit/>
          </a:bodyPr>
          <a:lstStyle/>
          <a:p>
            <a:r>
              <a:rPr kumimoji="1" lang="en-US" altLang="ja-JP" sz="3200" dirty="0">
                <a:solidFill>
                  <a:srgbClr val="0070C0"/>
                </a:solidFill>
              </a:rPr>
              <a:t>Cloud Flag</a:t>
            </a:r>
            <a:r>
              <a:rPr kumimoji="1" lang="ja-JP" altLang="en-US" sz="3200">
                <a:solidFill>
                  <a:srgbClr val="0070C0"/>
                </a:solidFill>
              </a:rPr>
              <a:t>とは？</a:t>
            </a:r>
          </a:p>
        </p:txBody>
      </p:sp>
      <p:pic>
        <p:nvPicPr>
          <p:cNvPr id="6" name="図 5">
            <a:extLst>
              <a:ext uri="{FF2B5EF4-FFF2-40B4-BE49-F238E27FC236}">
                <a16:creationId xmlns:a16="http://schemas.microsoft.com/office/drawing/2014/main" id="{C5D270B8-3B96-C344-0B2B-DD3AC78D6879}"/>
              </a:ext>
            </a:extLst>
          </p:cNvPr>
          <p:cNvPicPr>
            <a:picLocks noChangeAspect="1"/>
          </p:cNvPicPr>
          <p:nvPr/>
        </p:nvPicPr>
        <p:blipFill>
          <a:blip r:embed="rId2"/>
          <a:stretch>
            <a:fillRect/>
          </a:stretch>
        </p:blipFill>
        <p:spPr>
          <a:xfrm>
            <a:off x="8139378" y="1791570"/>
            <a:ext cx="3643983" cy="4872292"/>
          </a:xfrm>
          <a:prstGeom prst="rect">
            <a:avLst/>
          </a:prstGeom>
        </p:spPr>
      </p:pic>
      <p:sp>
        <p:nvSpPr>
          <p:cNvPr id="7" name="テキスト ボックス 6">
            <a:extLst>
              <a:ext uri="{FF2B5EF4-FFF2-40B4-BE49-F238E27FC236}">
                <a16:creationId xmlns:a16="http://schemas.microsoft.com/office/drawing/2014/main" id="{A16C962A-D466-CD98-D2F7-49D60662CDBC}"/>
              </a:ext>
            </a:extLst>
          </p:cNvPr>
          <p:cNvSpPr txBox="1"/>
          <p:nvPr/>
        </p:nvSpPr>
        <p:spPr>
          <a:xfrm>
            <a:off x="459350" y="2575158"/>
            <a:ext cx="5469502" cy="1200329"/>
          </a:xfrm>
          <a:prstGeom prst="rect">
            <a:avLst/>
          </a:prstGeom>
          <a:noFill/>
        </p:spPr>
        <p:txBody>
          <a:bodyPr wrap="square" rtlCol="0">
            <a:spAutoFit/>
          </a:bodyPr>
          <a:lstStyle/>
          <a:p>
            <a:r>
              <a:rPr kumimoji="1" lang="ja-JP" altLang="en-US"/>
              <a:t>千葉大学上空を観測しているデータから</a:t>
            </a:r>
            <a:endParaRPr kumimoji="1" lang="en-US" altLang="ja-JP" dirty="0"/>
          </a:p>
          <a:p>
            <a:r>
              <a:rPr kumimoji="1" lang="ja-JP" altLang="en-US"/>
              <a:t>上空に雲があるかどうかを判定するもの</a:t>
            </a:r>
            <a:endParaRPr kumimoji="1" lang="en-US" altLang="ja-JP" dirty="0"/>
          </a:p>
          <a:p>
            <a:r>
              <a:rPr kumimoji="1" lang="ja-JP" altLang="en-US" u="sng"/>
              <a:t>しかし、この「雲がある」という状態がどのように定義されているかが不明</a:t>
            </a:r>
          </a:p>
        </p:txBody>
      </p:sp>
      <p:pic>
        <p:nvPicPr>
          <p:cNvPr id="4" name="図 3">
            <a:extLst>
              <a:ext uri="{FF2B5EF4-FFF2-40B4-BE49-F238E27FC236}">
                <a16:creationId xmlns:a16="http://schemas.microsoft.com/office/drawing/2014/main" id="{5230B7A3-F169-03EF-4FEB-70863B5320BB}"/>
              </a:ext>
            </a:extLst>
          </p:cNvPr>
          <p:cNvPicPr>
            <a:picLocks noChangeAspect="1"/>
          </p:cNvPicPr>
          <p:nvPr/>
        </p:nvPicPr>
        <p:blipFill>
          <a:blip r:embed="rId3"/>
          <a:stretch>
            <a:fillRect/>
          </a:stretch>
        </p:blipFill>
        <p:spPr>
          <a:xfrm>
            <a:off x="10534187" y="39976"/>
            <a:ext cx="1510788" cy="1510788"/>
          </a:xfrm>
          <a:prstGeom prst="rect">
            <a:avLst/>
          </a:prstGeom>
        </p:spPr>
      </p:pic>
    </p:spTree>
    <p:extLst>
      <p:ext uri="{BB962C8B-B14F-4D97-AF65-F5344CB8AC3E}">
        <p14:creationId xmlns:p14="http://schemas.microsoft.com/office/powerpoint/2010/main" val="3491127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9591FA-43D2-D337-2C64-2A13E3C667E0}"/>
              </a:ext>
            </a:extLst>
          </p:cNvPr>
          <p:cNvSpPr>
            <a:spLocks noGrp="1"/>
          </p:cNvSpPr>
          <p:nvPr>
            <p:ph type="title"/>
          </p:nvPr>
        </p:nvSpPr>
        <p:spPr>
          <a:xfrm>
            <a:off x="721777" y="341899"/>
            <a:ext cx="11207791" cy="906941"/>
          </a:xfrm>
        </p:spPr>
        <p:txBody>
          <a:bodyPr>
            <a:noAutofit/>
          </a:bodyPr>
          <a:lstStyle/>
          <a:p>
            <a:r>
              <a:rPr kumimoji="1" lang="en-US" altLang="ja-JP" dirty="0">
                <a:solidFill>
                  <a:schemeClr val="bg1"/>
                </a:solidFill>
                <a:latin typeface="HGPSoeiKakugothicUB" panose="020B0900000000000000" pitchFamily="34" charset="-128"/>
                <a:ea typeface="HGPSoeiKakugothicUB" panose="020B0900000000000000" pitchFamily="34" charset="-128"/>
              </a:rPr>
              <a:t>11</a:t>
            </a:r>
            <a:r>
              <a:rPr kumimoji="1" lang="ja-JP" altLang="en-US">
                <a:solidFill>
                  <a:schemeClr val="bg1"/>
                </a:solidFill>
                <a:latin typeface="HGPSoeiKakugothicUB" panose="020B0900000000000000" pitchFamily="34" charset="-128"/>
                <a:ea typeface="HGPSoeiKakugothicUB" panose="020B0900000000000000" pitchFamily="34" charset="-128"/>
              </a:rPr>
              <a:t>月</a:t>
            </a:r>
            <a:r>
              <a:rPr kumimoji="1" lang="en-US" altLang="ja-JP" dirty="0">
                <a:solidFill>
                  <a:schemeClr val="bg1"/>
                </a:solidFill>
                <a:latin typeface="HGPSoeiKakugothicUB" panose="020B0900000000000000" pitchFamily="34" charset="-128"/>
                <a:ea typeface="HGPSoeiKakugothicUB" panose="020B0900000000000000" pitchFamily="34" charset="-128"/>
              </a:rPr>
              <a:t>24</a:t>
            </a:r>
            <a:r>
              <a:rPr kumimoji="1" lang="ja-JP" altLang="en-US">
                <a:solidFill>
                  <a:schemeClr val="bg1"/>
                </a:solidFill>
                <a:latin typeface="HGPSoeiKakugothicUB" panose="020B0900000000000000" pitchFamily="34" charset="-128"/>
                <a:ea typeface="HGPSoeiKakugothicUB" panose="020B0900000000000000" pitchFamily="34" charset="-128"/>
              </a:rPr>
              <a:t>日結果</a:t>
            </a:r>
          </a:p>
        </p:txBody>
      </p:sp>
      <p:pic>
        <p:nvPicPr>
          <p:cNvPr id="5" name="コンテンツ プレースホルダー 4" descr="グラフ&#10;&#10;自動的に生成された説明">
            <a:extLst>
              <a:ext uri="{FF2B5EF4-FFF2-40B4-BE49-F238E27FC236}">
                <a16:creationId xmlns:a16="http://schemas.microsoft.com/office/drawing/2014/main" id="{9FA38834-7793-F428-DC27-03AC3E68D4BF}"/>
              </a:ext>
            </a:extLst>
          </p:cNvPr>
          <p:cNvPicPr>
            <a:picLocks noGrp="1" noChangeAspect="1"/>
          </p:cNvPicPr>
          <p:nvPr>
            <p:ph idx="1"/>
          </p:nvPr>
        </p:nvPicPr>
        <p:blipFill>
          <a:blip r:embed="rId2"/>
          <a:stretch>
            <a:fillRect/>
          </a:stretch>
        </p:blipFill>
        <p:spPr>
          <a:xfrm>
            <a:off x="459350" y="1850633"/>
            <a:ext cx="6037369" cy="4754166"/>
          </a:xfrm>
        </p:spPr>
      </p:pic>
      <p:sp>
        <p:nvSpPr>
          <p:cNvPr id="7" name="正方形/長方形 6">
            <a:extLst>
              <a:ext uri="{FF2B5EF4-FFF2-40B4-BE49-F238E27FC236}">
                <a16:creationId xmlns:a16="http://schemas.microsoft.com/office/drawing/2014/main" id="{A98BD3FE-EB8F-11D9-DB64-F3149F7268BE}"/>
              </a:ext>
            </a:extLst>
          </p:cNvPr>
          <p:cNvSpPr/>
          <p:nvPr/>
        </p:nvSpPr>
        <p:spPr>
          <a:xfrm>
            <a:off x="1371600" y="2174790"/>
            <a:ext cx="4724400" cy="3855308"/>
          </a:xfrm>
          <a:prstGeom prst="rect">
            <a:avLst/>
          </a:prstGeom>
          <a:solidFill>
            <a:schemeClr val="accent6">
              <a:alpha val="4991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C1D120B-490D-FA7D-B518-CCC85BBD355C}"/>
              </a:ext>
            </a:extLst>
          </p:cNvPr>
          <p:cNvSpPr/>
          <p:nvPr/>
        </p:nvSpPr>
        <p:spPr>
          <a:xfrm>
            <a:off x="6833286" y="1940011"/>
            <a:ext cx="271849" cy="234779"/>
          </a:xfrm>
          <a:prstGeom prst="rect">
            <a:avLst/>
          </a:prstGeom>
          <a:solidFill>
            <a:schemeClr val="accent6">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75DC13-9B3D-EF66-3373-CCF65B0C0176}"/>
              </a:ext>
            </a:extLst>
          </p:cNvPr>
          <p:cNvSpPr/>
          <p:nvPr/>
        </p:nvSpPr>
        <p:spPr>
          <a:xfrm>
            <a:off x="6833286" y="2282590"/>
            <a:ext cx="271849" cy="234779"/>
          </a:xfrm>
          <a:prstGeom prst="rect">
            <a:avLst/>
          </a:prstGeom>
          <a:solidFill>
            <a:srgbClr val="FF0000">
              <a:alpha val="502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ACCEE0F-45B5-1637-266D-B72EF17FB9D8}"/>
              </a:ext>
            </a:extLst>
          </p:cNvPr>
          <p:cNvSpPr txBox="1"/>
          <p:nvPr/>
        </p:nvSpPr>
        <p:spPr>
          <a:xfrm>
            <a:off x="7008250" y="1877720"/>
            <a:ext cx="3406346" cy="369332"/>
          </a:xfrm>
          <a:prstGeom prst="rect">
            <a:avLst/>
          </a:prstGeom>
          <a:noFill/>
        </p:spPr>
        <p:txBody>
          <a:bodyPr wrap="square" rtlCol="0">
            <a:spAutoFit/>
          </a:bodyPr>
          <a:lstStyle/>
          <a:p>
            <a:r>
              <a:rPr kumimoji="1" lang="ja-JP" altLang="en-US"/>
              <a:t>：</a:t>
            </a:r>
            <a:r>
              <a:rPr kumimoji="1" lang="en-US" altLang="ja-JP" dirty="0"/>
              <a:t>CF</a:t>
            </a:r>
            <a:r>
              <a:rPr kumimoji="1" lang="ja-JP" altLang="en-US"/>
              <a:t>が雲がない判定の時間帯</a:t>
            </a:r>
          </a:p>
        </p:txBody>
      </p:sp>
      <p:sp>
        <p:nvSpPr>
          <p:cNvPr id="13" name="テキスト ボックス 12">
            <a:extLst>
              <a:ext uri="{FF2B5EF4-FFF2-40B4-BE49-F238E27FC236}">
                <a16:creationId xmlns:a16="http://schemas.microsoft.com/office/drawing/2014/main" id="{7249082F-4791-0C8C-A4FD-0C46A14270B5}"/>
              </a:ext>
            </a:extLst>
          </p:cNvPr>
          <p:cNvSpPr txBox="1"/>
          <p:nvPr/>
        </p:nvSpPr>
        <p:spPr>
          <a:xfrm>
            <a:off x="7008250" y="2235203"/>
            <a:ext cx="3339413" cy="369332"/>
          </a:xfrm>
          <a:prstGeom prst="rect">
            <a:avLst/>
          </a:prstGeom>
          <a:noFill/>
        </p:spPr>
        <p:txBody>
          <a:bodyPr wrap="square">
            <a:spAutoFit/>
          </a:bodyPr>
          <a:lstStyle/>
          <a:p>
            <a:r>
              <a:rPr kumimoji="1" lang="ja-JP" altLang="en-US"/>
              <a:t>：</a:t>
            </a:r>
            <a:r>
              <a:rPr kumimoji="1" lang="en-US" altLang="ja-JP" dirty="0"/>
              <a:t>CF</a:t>
            </a:r>
            <a:r>
              <a:rPr kumimoji="1" lang="ja-JP" altLang="en-US"/>
              <a:t>が雲がある判定の時間帯</a:t>
            </a:r>
          </a:p>
        </p:txBody>
      </p:sp>
      <p:sp>
        <p:nvSpPr>
          <p:cNvPr id="14" name="テキスト ボックス 13">
            <a:extLst>
              <a:ext uri="{FF2B5EF4-FFF2-40B4-BE49-F238E27FC236}">
                <a16:creationId xmlns:a16="http://schemas.microsoft.com/office/drawing/2014/main" id="{AB657F60-F09C-341E-F216-4D13165ECD19}"/>
              </a:ext>
            </a:extLst>
          </p:cNvPr>
          <p:cNvSpPr txBox="1"/>
          <p:nvPr/>
        </p:nvSpPr>
        <p:spPr>
          <a:xfrm>
            <a:off x="7008250" y="3314666"/>
            <a:ext cx="4287795" cy="830997"/>
          </a:xfrm>
          <a:prstGeom prst="rect">
            <a:avLst/>
          </a:prstGeom>
          <a:noFill/>
        </p:spPr>
        <p:txBody>
          <a:bodyPr wrap="square" rtlCol="0">
            <a:spAutoFit/>
          </a:bodyPr>
          <a:lstStyle/>
          <a:p>
            <a:r>
              <a:rPr kumimoji="1" lang="ja-JP" altLang="en-US" sz="2400"/>
              <a:t>→</a:t>
            </a:r>
            <a:r>
              <a:rPr kumimoji="1" lang="en-US" altLang="ja-JP" sz="2400" dirty="0"/>
              <a:t>1</a:t>
            </a:r>
            <a:r>
              <a:rPr kumimoji="1" lang="ja-JP" altLang="en-US" sz="2400"/>
              <a:t>日を通して晴天が続き</a:t>
            </a:r>
            <a:r>
              <a:rPr kumimoji="1" lang="en-US" altLang="ja-JP" sz="2400" dirty="0"/>
              <a:t>CF</a:t>
            </a:r>
            <a:r>
              <a:rPr kumimoji="1" lang="ja-JP" altLang="en-US" sz="2400"/>
              <a:t>値の閾値の判定ができず</a:t>
            </a:r>
          </a:p>
        </p:txBody>
      </p:sp>
      <p:sp>
        <p:nvSpPr>
          <p:cNvPr id="15" name="テキスト ボックス 14">
            <a:extLst>
              <a:ext uri="{FF2B5EF4-FFF2-40B4-BE49-F238E27FC236}">
                <a16:creationId xmlns:a16="http://schemas.microsoft.com/office/drawing/2014/main" id="{9A50EE4E-1692-52A7-87A5-2A13C6265788}"/>
              </a:ext>
            </a:extLst>
          </p:cNvPr>
          <p:cNvSpPr txBox="1"/>
          <p:nvPr/>
        </p:nvSpPr>
        <p:spPr>
          <a:xfrm>
            <a:off x="7008250" y="4744995"/>
            <a:ext cx="4497860" cy="646331"/>
          </a:xfrm>
          <a:prstGeom prst="rect">
            <a:avLst/>
          </a:prstGeom>
          <a:noFill/>
        </p:spPr>
        <p:txBody>
          <a:bodyPr wrap="square" rtlCol="0">
            <a:spAutoFit/>
          </a:bodyPr>
          <a:lstStyle/>
          <a:p>
            <a:r>
              <a:rPr kumimoji="1" lang="ja-JP" altLang="en-US"/>
              <a:t>ちょうどよく晴れてちょうどよく曇っている日が来るのを待つ</a:t>
            </a:r>
          </a:p>
        </p:txBody>
      </p:sp>
      <p:pic>
        <p:nvPicPr>
          <p:cNvPr id="3" name="図 2">
            <a:extLst>
              <a:ext uri="{FF2B5EF4-FFF2-40B4-BE49-F238E27FC236}">
                <a16:creationId xmlns:a16="http://schemas.microsoft.com/office/drawing/2014/main" id="{97ADEA2F-E74D-2DD1-773B-30105E5635F1}"/>
              </a:ext>
            </a:extLst>
          </p:cNvPr>
          <p:cNvPicPr>
            <a:picLocks noChangeAspect="1"/>
          </p:cNvPicPr>
          <p:nvPr/>
        </p:nvPicPr>
        <p:blipFill>
          <a:blip r:embed="rId3"/>
          <a:stretch>
            <a:fillRect/>
          </a:stretch>
        </p:blipFill>
        <p:spPr>
          <a:xfrm>
            <a:off x="10540651" y="39975"/>
            <a:ext cx="1510788" cy="1510788"/>
          </a:xfrm>
          <a:prstGeom prst="rect">
            <a:avLst/>
          </a:prstGeom>
        </p:spPr>
      </p:pic>
    </p:spTree>
    <p:extLst>
      <p:ext uri="{BB962C8B-B14F-4D97-AF65-F5344CB8AC3E}">
        <p14:creationId xmlns:p14="http://schemas.microsoft.com/office/powerpoint/2010/main" val="1529907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9591FA-43D2-D337-2C64-2A13E3C667E0}"/>
              </a:ext>
            </a:extLst>
          </p:cNvPr>
          <p:cNvSpPr>
            <a:spLocks noGrp="1"/>
          </p:cNvSpPr>
          <p:nvPr>
            <p:ph type="title"/>
          </p:nvPr>
        </p:nvSpPr>
        <p:spPr>
          <a:xfrm>
            <a:off x="721777" y="341899"/>
            <a:ext cx="11207791" cy="906941"/>
          </a:xfrm>
        </p:spPr>
        <p:txBody>
          <a:bodyPr>
            <a:noAutofit/>
          </a:bodyPr>
          <a:lstStyle/>
          <a:p>
            <a:r>
              <a:rPr kumimoji="1" lang="en-US" altLang="ja-JP" dirty="0">
                <a:solidFill>
                  <a:schemeClr val="bg1"/>
                </a:solidFill>
                <a:latin typeface="HGPSoeiKakugothicUB" panose="020B0900000000000000" pitchFamily="34" charset="-128"/>
                <a:ea typeface="HGPSoeiKakugothicUB" panose="020B0900000000000000" pitchFamily="34" charset="-128"/>
              </a:rPr>
              <a:t>11</a:t>
            </a:r>
            <a:r>
              <a:rPr kumimoji="1" lang="ja-JP" altLang="en-US">
                <a:solidFill>
                  <a:schemeClr val="bg1"/>
                </a:solidFill>
                <a:latin typeface="HGPSoeiKakugothicUB" panose="020B0900000000000000" pitchFamily="34" charset="-128"/>
                <a:ea typeface="HGPSoeiKakugothicUB" panose="020B0900000000000000" pitchFamily="34" charset="-128"/>
              </a:rPr>
              <a:t>月</a:t>
            </a:r>
            <a:r>
              <a:rPr kumimoji="1" lang="en-US" altLang="ja-JP" dirty="0">
                <a:solidFill>
                  <a:schemeClr val="bg1"/>
                </a:solidFill>
                <a:latin typeface="HGPSoeiKakugothicUB" panose="020B0900000000000000" pitchFamily="34" charset="-128"/>
                <a:ea typeface="HGPSoeiKakugothicUB" panose="020B0900000000000000" pitchFamily="34" charset="-128"/>
              </a:rPr>
              <a:t>25</a:t>
            </a:r>
            <a:r>
              <a:rPr kumimoji="1" lang="ja-JP" altLang="en-US">
                <a:solidFill>
                  <a:schemeClr val="bg1"/>
                </a:solidFill>
                <a:latin typeface="HGPSoeiKakugothicUB" panose="020B0900000000000000" pitchFamily="34" charset="-128"/>
                <a:ea typeface="HGPSoeiKakugothicUB" panose="020B0900000000000000" pitchFamily="34" charset="-128"/>
              </a:rPr>
              <a:t>日結果</a:t>
            </a:r>
          </a:p>
        </p:txBody>
      </p:sp>
      <p:pic>
        <p:nvPicPr>
          <p:cNvPr id="5" name="コンテンツ プレースホルダー 4" descr="グラフ&#10;&#10;自動的に生成された説明">
            <a:extLst>
              <a:ext uri="{FF2B5EF4-FFF2-40B4-BE49-F238E27FC236}">
                <a16:creationId xmlns:a16="http://schemas.microsoft.com/office/drawing/2014/main" id="{9FA38834-7793-F428-DC27-03AC3E68D4BF}"/>
              </a:ext>
            </a:extLst>
          </p:cNvPr>
          <p:cNvPicPr>
            <a:picLocks noGrp="1" noChangeAspect="1"/>
          </p:cNvPicPr>
          <p:nvPr>
            <p:ph idx="1"/>
          </p:nvPr>
        </p:nvPicPr>
        <p:blipFill>
          <a:blip r:embed="rId2"/>
          <a:stretch>
            <a:fillRect/>
          </a:stretch>
        </p:blipFill>
        <p:spPr>
          <a:xfrm>
            <a:off x="459350" y="1850633"/>
            <a:ext cx="6037369" cy="4754166"/>
          </a:xfrm>
        </p:spPr>
      </p:pic>
      <p:sp>
        <p:nvSpPr>
          <p:cNvPr id="7" name="正方形/長方形 6">
            <a:extLst>
              <a:ext uri="{FF2B5EF4-FFF2-40B4-BE49-F238E27FC236}">
                <a16:creationId xmlns:a16="http://schemas.microsoft.com/office/drawing/2014/main" id="{A98BD3FE-EB8F-11D9-DB64-F3149F7268BE}"/>
              </a:ext>
            </a:extLst>
          </p:cNvPr>
          <p:cNvSpPr/>
          <p:nvPr/>
        </p:nvSpPr>
        <p:spPr>
          <a:xfrm>
            <a:off x="1371600" y="2174790"/>
            <a:ext cx="4724400" cy="3855308"/>
          </a:xfrm>
          <a:prstGeom prst="rect">
            <a:avLst/>
          </a:prstGeom>
          <a:solidFill>
            <a:schemeClr val="accent6">
              <a:alpha val="4991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C1D120B-490D-FA7D-B518-CCC85BBD355C}"/>
              </a:ext>
            </a:extLst>
          </p:cNvPr>
          <p:cNvSpPr/>
          <p:nvPr/>
        </p:nvSpPr>
        <p:spPr>
          <a:xfrm>
            <a:off x="6833286" y="1940011"/>
            <a:ext cx="271849" cy="234779"/>
          </a:xfrm>
          <a:prstGeom prst="rect">
            <a:avLst/>
          </a:prstGeom>
          <a:solidFill>
            <a:schemeClr val="accent6">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75DC13-9B3D-EF66-3373-CCF65B0C0176}"/>
              </a:ext>
            </a:extLst>
          </p:cNvPr>
          <p:cNvSpPr/>
          <p:nvPr/>
        </p:nvSpPr>
        <p:spPr>
          <a:xfrm>
            <a:off x="6833286" y="2282590"/>
            <a:ext cx="271849" cy="234779"/>
          </a:xfrm>
          <a:prstGeom prst="rect">
            <a:avLst/>
          </a:prstGeom>
          <a:solidFill>
            <a:srgbClr val="FF0000">
              <a:alpha val="502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ACCEE0F-45B5-1637-266D-B72EF17FB9D8}"/>
              </a:ext>
            </a:extLst>
          </p:cNvPr>
          <p:cNvSpPr txBox="1"/>
          <p:nvPr/>
        </p:nvSpPr>
        <p:spPr>
          <a:xfrm>
            <a:off x="7008250" y="1877720"/>
            <a:ext cx="3406346" cy="369332"/>
          </a:xfrm>
          <a:prstGeom prst="rect">
            <a:avLst/>
          </a:prstGeom>
          <a:noFill/>
        </p:spPr>
        <p:txBody>
          <a:bodyPr wrap="square" rtlCol="0">
            <a:spAutoFit/>
          </a:bodyPr>
          <a:lstStyle/>
          <a:p>
            <a:r>
              <a:rPr kumimoji="1" lang="ja-JP" altLang="en-US"/>
              <a:t>：</a:t>
            </a:r>
            <a:r>
              <a:rPr kumimoji="1" lang="en-US" altLang="ja-JP" dirty="0"/>
              <a:t>CF</a:t>
            </a:r>
            <a:r>
              <a:rPr kumimoji="1" lang="ja-JP" altLang="en-US"/>
              <a:t>が雲がない判定の時間帯</a:t>
            </a:r>
          </a:p>
        </p:txBody>
      </p:sp>
      <p:sp>
        <p:nvSpPr>
          <p:cNvPr id="13" name="テキスト ボックス 12">
            <a:extLst>
              <a:ext uri="{FF2B5EF4-FFF2-40B4-BE49-F238E27FC236}">
                <a16:creationId xmlns:a16="http://schemas.microsoft.com/office/drawing/2014/main" id="{7249082F-4791-0C8C-A4FD-0C46A14270B5}"/>
              </a:ext>
            </a:extLst>
          </p:cNvPr>
          <p:cNvSpPr txBox="1"/>
          <p:nvPr/>
        </p:nvSpPr>
        <p:spPr>
          <a:xfrm>
            <a:off x="7008250" y="2235203"/>
            <a:ext cx="3339413" cy="369332"/>
          </a:xfrm>
          <a:prstGeom prst="rect">
            <a:avLst/>
          </a:prstGeom>
          <a:noFill/>
        </p:spPr>
        <p:txBody>
          <a:bodyPr wrap="square">
            <a:spAutoFit/>
          </a:bodyPr>
          <a:lstStyle/>
          <a:p>
            <a:r>
              <a:rPr kumimoji="1" lang="ja-JP" altLang="en-US"/>
              <a:t>：</a:t>
            </a:r>
            <a:r>
              <a:rPr kumimoji="1" lang="en-US" altLang="ja-JP" dirty="0"/>
              <a:t>CF</a:t>
            </a:r>
            <a:r>
              <a:rPr kumimoji="1" lang="ja-JP" altLang="en-US"/>
              <a:t>が雲がある判定の時間帯</a:t>
            </a:r>
          </a:p>
        </p:txBody>
      </p:sp>
      <p:pic>
        <p:nvPicPr>
          <p:cNvPr id="4" name="図 3" descr="グラフ, 折れ線グラフ&#10;&#10;自動的に生成された説明">
            <a:extLst>
              <a:ext uri="{FF2B5EF4-FFF2-40B4-BE49-F238E27FC236}">
                <a16:creationId xmlns:a16="http://schemas.microsoft.com/office/drawing/2014/main" id="{B34E121F-8FC7-C1AD-55D2-AEAB23403057}"/>
              </a:ext>
            </a:extLst>
          </p:cNvPr>
          <p:cNvPicPr>
            <a:picLocks noChangeAspect="1"/>
          </p:cNvPicPr>
          <p:nvPr/>
        </p:nvPicPr>
        <p:blipFill>
          <a:blip r:embed="rId3"/>
          <a:stretch>
            <a:fillRect/>
          </a:stretch>
        </p:blipFill>
        <p:spPr>
          <a:xfrm>
            <a:off x="459350" y="1850634"/>
            <a:ext cx="6037369" cy="4754165"/>
          </a:xfrm>
          <a:prstGeom prst="rect">
            <a:avLst/>
          </a:prstGeom>
        </p:spPr>
      </p:pic>
      <p:sp>
        <p:nvSpPr>
          <p:cNvPr id="6" name="正方形/長方形 5">
            <a:extLst>
              <a:ext uri="{FF2B5EF4-FFF2-40B4-BE49-F238E27FC236}">
                <a16:creationId xmlns:a16="http://schemas.microsoft.com/office/drawing/2014/main" id="{FA057C51-E846-39C3-120A-633861CDE8DB}"/>
              </a:ext>
            </a:extLst>
          </p:cNvPr>
          <p:cNvSpPr/>
          <p:nvPr/>
        </p:nvSpPr>
        <p:spPr>
          <a:xfrm>
            <a:off x="2784764" y="2174790"/>
            <a:ext cx="187036" cy="3865608"/>
          </a:xfrm>
          <a:prstGeom prst="rect">
            <a:avLst/>
          </a:prstGeom>
          <a:solidFill>
            <a:srgbClr val="FF0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D78A3C8-4425-F752-DF3D-68A93B0F552C}"/>
              </a:ext>
            </a:extLst>
          </p:cNvPr>
          <p:cNvSpPr txBox="1"/>
          <p:nvPr/>
        </p:nvSpPr>
        <p:spPr>
          <a:xfrm>
            <a:off x="6833196" y="3162540"/>
            <a:ext cx="3756454" cy="707886"/>
          </a:xfrm>
          <a:prstGeom prst="rect">
            <a:avLst/>
          </a:prstGeom>
          <a:noFill/>
        </p:spPr>
        <p:txBody>
          <a:bodyPr wrap="square" rtlCol="0">
            <a:spAutoFit/>
          </a:bodyPr>
          <a:lstStyle/>
          <a:p>
            <a:r>
              <a:rPr kumimoji="1" lang="ja-JP" altLang="en-US" sz="2000"/>
              <a:t>この日は雲の割合の変化があり観測に最適だった</a:t>
            </a:r>
          </a:p>
        </p:txBody>
      </p:sp>
      <p:sp>
        <p:nvSpPr>
          <p:cNvPr id="12" name="テキスト ボックス 11">
            <a:extLst>
              <a:ext uri="{FF2B5EF4-FFF2-40B4-BE49-F238E27FC236}">
                <a16:creationId xmlns:a16="http://schemas.microsoft.com/office/drawing/2014/main" id="{33597FDF-BF05-7949-4695-517B8D70128C}"/>
              </a:ext>
            </a:extLst>
          </p:cNvPr>
          <p:cNvSpPr txBox="1"/>
          <p:nvPr/>
        </p:nvSpPr>
        <p:spPr>
          <a:xfrm>
            <a:off x="6488765" y="4340632"/>
            <a:ext cx="5700584" cy="830997"/>
          </a:xfrm>
          <a:prstGeom prst="rect">
            <a:avLst/>
          </a:prstGeom>
          <a:noFill/>
        </p:spPr>
        <p:txBody>
          <a:bodyPr wrap="square" rtlCol="0">
            <a:spAutoFit/>
          </a:bodyPr>
          <a:lstStyle/>
          <a:p>
            <a:r>
              <a:rPr kumimoji="1" lang="ja-JP" altLang="en-US" sz="2400" u="sng"/>
              <a:t>しかし、スカイラジオメーターのデータ</a:t>
            </a:r>
            <a:endParaRPr kumimoji="1" lang="en-US" altLang="ja-JP" sz="2400" u="sng" dirty="0"/>
          </a:p>
          <a:p>
            <a:r>
              <a:rPr kumimoji="1" lang="ja-JP" altLang="en-US" sz="2400" u="sng"/>
              <a:t>は</a:t>
            </a:r>
            <a:r>
              <a:rPr kumimoji="1" lang="en-US" altLang="ja-JP" sz="2400" u="sng" dirty="0"/>
              <a:t>10</a:t>
            </a:r>
            <a:r>
              <a:rPr kumimoji="1" lang="ja-JP" altLang="en-US" sz="2400" u="sng"/>
              <a:t>時</a:t>
            </a:r>
            <a:r>
              <a:rPr kumimoji="1" lang="en-US" altLang="ja-JP" sz="2400" u="sng" dirty="0"/>
              <a:t>45</a:t>
            </a:r>
            <a:r>
              <a:rPr kumimoji="1" lang="ja-JP" altLang="en-US" sz="2400" u="sng"/>
              <a:t>分ごろの</a:t>
            </a:r>
            <a:r>
              <a:rPr kumimoji="1" lang="en-US" altLang="ja-JP" sz="2400" u="sng" dirty="0"/>
              <a:t>1</a:t>
            </a:r>
            <a:r>
              <a:rPr kumimoji="1" lang="ja-JP" altLang="en-US" sz="2400" u="sng"/>
              <a:t>つしか存在せず</a:t>
            </a:r>
          </a:p>
        </p:txBody>
      </p:sp>
      <p:sp>
        <p:nvSpPr>
          <p:cNvPr id="17" name="正方形/長方形 16">
            <a:extLst>
              <a:ext uri="{FF2B5EF4-FFF2-40B4-BE49-F238E27FC236}">
                <a16:creationId xmlns:a16="http://schemas.microsoft.com/office/drawing/2014/main" id="{82EE7EB0-D45F-F14B-A9ED-0A428623709F}"/>
              </a:ext>
            </a:extLst>
          </p:cNvPr>
          <p:cNvSpPr/>
          <p:nvPr/>
        </p:nvSpPr>
        <p:spPr>
          <a:xfrm>
            <a:off x="6833286" y="2623324"/>
            <a:ext cx="271849" cy="234779"/>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5B69035-9629-0CDF-6F21-A1F64AC71E59}"/>
              </a:ext>
            </a:extLst>
          </p:cNvPr>
          <p:cNvSpPr txBox="1"/>
          <p:nvPr/>
        </p:nvSpPr>
        <p:spPr>
          <a:xfrm>
            <a:off x="7008250" y="2599700"/>
            <a:ext cx="6125440" cy="369332"/>
          </a:xfrm>
          <a:prstGeom prst="rect">
            <a:avLst/>
          </a:prstGeom>
          <a:noFill/>
        </p:spPr>
        <p:txBody>
          <a:bodyPr wrap="square">
            <a:spAutoFit/>
          </a:bodyPr>
          <a:lstStyle/>
          <a:p>
            <a:r>
              <a:rPr kumimoji="1" lang="ja-JP" altLang="en-US"/>
              <a:t>：</a:t>
            </a:r>
            <a:r>
              <a:rPr kumimoji="1" lang="en-US" altLang="ja-JP" dirty="0"/>
              <a:t>CF</a:t>
            </a:r>
            <a:r>
              <a:rPr kumimoji="1" lang="ja-JP" altLang="en-US"/>
              <a:t>の判定が不明だった時間帯</a:t>
            </a:r>
          </a:p>
        </p:txBody>
      </p:sp>
      <p:sp>
        <p:nvSpPr>
          <p:cNvPr id="20" name="正方形/長方形 19">
            <a:extLst>
              <a:ext uri="{FF2B5EF4-FFF2-40B4-BE49-F238E27FC236}">
                <a16:creationId xmlns:a16="http://schemas.microsoft.com/office/drawing/2014/main" id="{D55B6A58-CB20-6A30-68D2-54A8BCF748BA}"/>
              </a:ext>
            </a:extLst>
          </p:cNvPr>
          <p:cNvSpPr/>
          <p:nvPr/>
        </p:nvSpPr>
        <p:spPr>
          <a:xfrm>
            <a:off x="2971801" y="2174789"/>
            <a:ext cx="3180397" cy="38553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6336F8A-1CA9-3881-9DB9-0ED33C66C8D0}"/>
              </a:ext>
            </a:extLst>
          </p:cNvPr>
          <p:cNvSpPr/>
          <p:nvPr/>
        </p:nvSpPr>
        <p:spPr>
          <a:xfrm>
            <a:off x="1334317" y="2174788"/>
            <a:ext cx="1447796" cy="38553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6CC40EE7-0D97-341B-AA68-A942B002E6BD}"/>
              </a:ext>
            </a:extLst>
          </p:cNvPr>
          <p:cNvPicPr>
            <a:picLocks noChangeAspect="1"/>
          </p:cNvPicPr>
          <p:nvPr/>
        </p:nvPicPr>
        <p:blipFill>
          <a:blip r:embed="rId4"/>
          <a:stretch>
            <a:fillRect/>
          </a:stretch>
        </p:blipFill>
        <p:spPr>
          <a:xfrm>
            <a:off x="10540651" y="39975"/>
            <a:ext cx="1510788" cy="1510788"/>
          </a:xfrm>
          <a:prstGeom prst="rect">
            <a:avLst/>
          </a:prstGeom>
        </p:spPr>
      </p:pic>
    </p:spTree>
    <p:extLst>
      <p:ext uri="{BB962C8B-B14F-4D97-AF65-F5344CB8AC3E}">
        <p14:creationId xmlns:p14="http://schemas.microsoft.com/office/powerpoint/2010/main" val="291191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9591FA-43D2-D337-2C64-2A13E3C667E0}"/>
              </a:ext>
            </a:extLst>
          </p:cNvPr>
          <p:cNvSpPr>
            <a:spLocks noGrp="1"/>
          </p:cNvSpPr>
          <p:nvPr>
            <p:ph type="title"/>
          </p:nvPr>
        </p:nvSpPr>
        <p:spPr>
          <a:xfrm>
            <a:off x="721777" y="341899"/>
            <a:ext cx="11207791" cy="906941"/>
          </a:xfrm>
        </p:spPr>
        <p:txBody>
          <a:bodyPr>
            <a:noAutofit/>
          </a:bodyPr>
          <a:lstStyle/>
          <a:p>
            <a:r>
              <a:rPr kumimoji="1" lang="en-US" altLang="ja-JP" dirty="0">
                <a:solidFill>
                  <a:schemeClr val="bg1"/>
                </a:solidFill>
                <a:latin typeface="HGPSoeiKakugothicUB" panose="020B0900000000000000" pitchFamily="34" charset="-128"/>
                <a:ea typeface="HGPSoeiKakugothicUB" panose="020B0900000000000000" pitchFamily="34" charset="-128"/>
              </a:rPr>
              <a:t>11</a:t>
            </a:r>
            <a:r>
              <a:rPr kumimoji="1" lang="ja-JP" altLang="en-US">
                <a:solidFill>
                  <a:schemeClr val="bg1"/>
                </a:solidFill>
                <a:latin typeface="HGPSoeiKakugothicUB" panose="020B0900000000000000" pitchFamily="34" charset="-128"/>
                <a:ea typeface="HGPSoeiKakugothicUB" panose="020B0900000000000000" pitchFamily="34" charset="-128"/>
              </a:rPr>
              <a:t>月</a:t>
            </a:r>
            <a:r>
              <a:rPr kumimoji="1" lang="en-US" altLang="ja-JP" dirty="0">
                <a:solidFill>
                  <a:schemeClr val="bg1"/>
                </a:solidFill>
                <a:latin typeface="HGPSoeiKakugothicUB" panose="020B0900000000000000" pitchFamily="34" charset="-128"/>
                <a:ea typeface="HGPSoeiKakugothicUB" panose="020B0900000000000000" pitchFamily="34" charset="-128"/>
              </a:rPr>
              <a:t>25</a:t>
            </a:r>
            <a:r>
              <a:rPr kumimoji="1" lang="ja-JP" altLang="en-US">
                <a:solidFill>
                  <a:schemeClr val="bg1"/>
                </a:solidFill>
                <a:latin typeface="HGPSoeiKakugothicUB" panose="020B0900000000000000" pitchFamily="34" charset="-128"/>
                <a:ea typeface="HGPSoeiKakugothicUB" panose="020B0900000000000000" pitchFamily="34" charset="-128"/>
              </a:rPr>
              <a:t>日のデータの原因</a:t>
            </a:r>
          </a:p>
        </p:txBody>
      </p:sp>
      <p:sp>
        <p:nvSpPr>
          <p:cNvPr id="3" name="コンテンツ プレースホルダー 2">
            <a:extLst>
              <a:ext uri="{FF2B5EF4-FFF2-40B4-BE49-F238E27FC236}">
                <a16:creationId xmlns:a16="http://schemas.microsoft.com/office/drawing/2014/main" id="{524EEB3C-A41E-8846-08A0-58B7C16ADC66}"/>
              </a:ext>
            </a:extLst>
          </p:cNvPr>
          <p:cNvSpPr>
            <a:spLocks noGrp="1"/>
          </p:cNvSpPr>
          <p:nvPr>
            <p:ph idx="1"/>
          </p:nvPr>
        </p:nvSpPr>
        <p:spPr>
          <a:xfrm>
            <a:off x="1351890" y="1870476"/>
            <a:ext cx="9488215" cy="1024002"/>
          </a:xfrm>
        </p:spPr>
        <p:txBody>
          <a:bodyPr anchor="ctr">
            <a:noAutofit/>
          </a:bodyPr>
          <a:lstStyle/>
          <a:p>
            <a:pPr marL="0" indent="0">
              <a:buNone/>
            </a:pPr>
            <a:r>
              <a:rPr kumimoji="1" lang="ja-JP" altLang="en-US" sz="2400"/>
              <a:t>スカイラジオメーターの過去の観測結果を見ると</a:t>
            </a:r>
            <a:r>
              <a:rPr kumimoji="1" lang="en-US" altLang="ja-JP" sz="2400" dirty="0"/>
              <a:t>25</a:t>
            </a:r>
            <a:r>
              <a:rPr kumimoji="1" lang="ja-JP" altLang="en-US" sz="2400"/>
              <a:t>日のように観測データが少ないところと、他の日のように観測データが十分にあるところが存在していることが判明した</a:t>
            </a:r>
            <a:endParaRPr kumimoji="1" lang="en-US" altLang="ja-JP" sz="2400" dirty="0"/>
          </a:p>
        </p:txBody>
      </p:sp>
      <p:sp>
        <p:nvSpPr>
          <p:cNvPr id="4" name="テキスト ボックス 3">
            <a:extLst>
              <a:ext uri="{FF2B5EF4-FFF2-40B4-BE49-F238E27FC236}">
                <a16:creationId xmlns:a16="http://schemas.microsoft.com/office/drawing/2014/main" id="{AD5B0EB0-72D1-DF4E-701D-A3EDDF4A46EA}"/>
              </a:ext>
            </a:extLst>
          </p:cNvPr>
          <p:cNvSpPr txBox="1"/>
          <p:nvPr/>
        </p:nvSpPr>
        <p:spPr>
          <a:xfrm>
            <a:off x="1746744" y="3301803"/>
            <a:ext cx="9157855" cy="1446550"/>
          </a:xfrm>
          <a:prstGeom prst="rect">
            <a:avLst/>
          </a:prstGeom>
          <a:noFill/>
        </p:spPr>
        <p:txBody>
          <a:bodyPr wrap="square" rtlCol="0">
            <a:spAutoFit/>
          </a:bodyPr>
          <a:lstStyle/>
          <a:p>
            <a:r>
              <a:rPr kumimoji="1" lang="ja-JP" altLang="en-US" sz="2200">
                <a:solidFill>
                  <a:srgbClr val="0070C0"/>
                </a:solidFill>
              </a:rPr>
              <a:t>本来、スカイラジオメーターは一定の時間間隔で観測設定できるもので現在の使用機器もそうなっているが、</a:t>
            </a:r>
            <a:r>
              <a:rPr kumimoji="1" lang="ja-JP" altLang="en-US" sz="2200" u="sng">
                <a:solidFill>
                  <a:srgbClr val="0070C0"/>
                </a:solidFill>
              </a:rPr>
              <a:t>雲の影響で観測データに大きな誤差が生じるとデータとして保存されない可能性がある</a:t>
            </a:r>
            <a:endParaRPr kumimoji="1" lang="en-US" altLang="ja-JP" sz="2200" u="sng" dirty="0">
              <a:solidFill>
                <a:srgbClr val="0070C0"/>
              </a:solidFill>
            </a:endParaRPr>
          </a:p>
          <a:p>
            <a:r>
              <a:rPr kumimoji="1" lang="en-US" altLang="ja-JP" sz="2200" dirty="0"/>
              <a:t>CF</a:t>
            </a:r>
            <a:r>
              <a:rPr kumimoji="1" lang="ja-JP" altLang="en-US" sz="2200"/>
              <a:t>判定では雲があるという判定かもしれないが、不明としておく</a:t>
            </a:r>
          </a:p>
        </p:txBody>
      </p:sp>
      <p:sp>
        <p:nvSpPr>
          <p:cNvPr id="5" name="テキスト ボックス 4">
            <a:extLst>
              <a:ext uri="{FF2B5EF4-FFF2-40B4-BE49-F238E27FC236}">
                <a16:creationId xmlns:a16="http://schemas.microsoft.com/office/drawing/2014/main" id="{E2DAEA00-BEB9-6F69-ACE3-551CAD7F9443}"/>
              </a:ext>
            </a:extLst>
          </p:cNvPr>
          <p:cNvSpPr txBox="1"/>
          <p:nvPr/>
        </p:nvSpPr>
        <p:spPr>
          <a:xfrm>
            <a:off x="1746744" y="5155678"/>
            <a:ext cx="8976016" cy="830997"/>
          </a:xfrm>
          <a:prstGeom prst="rect">
            <a:avLst/>
          </a:prstGeom>
          <a:noFill/>
        </p:spPr>
        <p:txBody>
          <a:bodyPr wrap="square" rtlCol="0">
            <a:spAutoFit/>
          </a:bodyPr>
          <a:lstStyle/>
          <a:p>
            <a:r>
              <a:rPr kumimoji="1" lang="ja-JP" altLang="en-US" sz="2400"/>
              <a:t>→この仕様は閾値を計算する上で致命的ではあるが</a:t>
            </a:r>
            <a:endParaRPr kumimoji="1" lang="en-US" altLang="ja-JP" sz="2400" dirty="0"/>
          </a:p>
          <a:p>
            <a:r>
              <a:rPr kumimoji="1" lang="ja-JP" altLang="en-US" sz="2400"/>
              <a:t>うまくいく日が来るかもしれないので引き続き観測を継続する</a:t>
            </a:r>
          </a:p>
        </p:txBody>
      </p:sp>
      <p:sp>
        <p:nvSpPr>
          <p:cNvPr id="6" name="テキスト ボックス 5">
            <a:extLst>
              <a:ext uri="{FF2B5EF4-FFF2-40B4-BE49-F238E27FC236}">
                <a16:creationId xmlns:a16="http://schemas.microsoft.com/office/drawing/2014/main" id="{E38D49EA-2099-BCA7-97AD-9022F7600000}"/>
              </a:ext>
            </a:extLst>
          </p:cNvPr>
          <p:cNvSpPr txBox="1"/>
          <p:nvPr/>
        </p:nvSpPr>
        <p:spPr>
          <a:xfrm>
            <a:off x="346899" y="3363177"/>
            <a:ext cx="1106221" cy="646331"/>
          </a:xfrm>
          <a:prstGeom prst="rect">
            <a:avLst/>
          </a:prstGeom>
          <a:gradFill>
            <a:gsLst>
              <a:gs pos="0">
                <a:schemeClr val="accent6">
                  <a:satMod val="103000"/>
                  <a:lumMod val="102000"/>
                  <a:tint val="94000"/>
                  <a:alpha val="47055"/>
                </a:schemeClr>
              </a:gs>
              <a:gs pos="50000">
                <a:schemeClr val="accent6">
                  <a:satMod val="110000"/>
                  <a:lumMod val="100000"/>
                  <a:shade val="100000"/>
                </a:schemeClr>
              </a:gs>
              <a:gs pos="100000">
                <a:schemeClr val="accent6">
                  <a:lumMod val="99000"/>
                  <a:satMod val="120000"/>
                  <a:shade val="78000"/>
                </a:schemeClr>
              </a:gs>
            </a:gsLs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3600">
                <a:latin typeface="HGPSoeiKakugothicUB" panose="020B0900000000000000" pitchFamily="34" charset="-128"/>
                <a:ea typeface="HGPSoeiKakugothicUB" panose="020B0900000000000000" pitchFamily="34" charset="-128"/>
              </a:rPr>
              <a:t>考察</a:t>
            </a:r>
          </a:p>
        </p:txBody>
      </p:sp>
      <p:pic>
        <p:nvPicPr>
          <p:cNvPr id="7" name="図 6">
            <a:extLst>
              <a:ext uri="{FF2B5EF4-FFF2-40B4-BE49-F238E27FC236}">
                <a16:creationId xmlns:a16="http://schemas.microsoft.com/office/drawing/2014/main" id="{D00CAD40-A976-E96F-2C7A-A36E8AAE56D4}"/>
              </a:ext>
            </a:extLst>
          </p:cNvPr>
          <p:cNvPicPr>
            <a:picLocks noChangeAspect="1"/>
          </p:cNvPicPr>
          <p:nvPr/>
        </p:nvPicPr>
        <p:blipFill>
          <a:blip r:embed="rId2"/>
          <a:stretch>
            <a:fillRect/>
          </a:stretch>
        </p:blipFill>
        <p:spPr>
          <a:xfrm>
            <a:off x="10540651" y="39975"/>
            <a:ext cx="1510788" cy="1510788"/>
          </a:xfrm>
          <a:prstGeom prst="rect">
            <a:avLst/>
          </a:prstGeom>
        </p:spPr>
      </p:pic>
    </p:spTree>
    <p:extLst>
      <p:ext uri="{BB962C8B-B14F-4D97-AF65-F5344CB8AC3E}">
        <p14:creationId xmlns:p14="http://schemas.microsoft.com/office/powerpoint/2010/main" val="3541185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9591FA-43D2-D337-2C64-2A13E3C667E0}"/>
              </a:ext>
            </a:extLst>
          </p:cNvPr>
          <p:cNvSpPr>
            <a:spLocks noGrp="1"/>
          </p:cNvSpPr>
          <p:nvPr>
            <p:ph type="title"/>
          </p:nvPr>
        </p:nvSpPr>
        <p:spPr>
          <a:xfrm>
            <a:off x="721777" y="341899"/>
            <a:ext cx="11207791" cy="906941"/>
          </a:xfrm>
        </p:spPr>
        <p:txBody>
          <a:bodyPr>
            <a:noAutofit/>
          </a:bodyPr>
          <a:lstStyle/>
          <a:p>
            <a:r>
              <a:rPr kumimoji="1" lang="en-US" altLang="ja-JP" dirty="0">
                <a:solidFill>
                  <a:schemeClr val="bg1"/>
                </a:solidFill>
                <a:latin typeface="HGPSoeiKakugothicUB" panose="020B0900000000000000" pitchFamily="34" charset="-128"/>
                <a:ea typeface="HGPSoeiKakugothicUB" panose="020B0900000000000000" pitchFamily="34" charset="-128"/>
              </a:rPr>
              <a:t>11</a:t>
            </a:r>
            <a:r>
              <a:rPr kumimoji="1" lang="ja-JP" altLang="en-US">
                <a:solidFill>
                  <a:schemeClr val="bg1"/>
                </a:solidFill>
                <a:latin typeface="HGPSoeiKakugothicUB" panose="020B0900000000000000" pitchFamily="34" charset="-128"/>
                <a:ea typeface="HGPSoeiKakugothicUB" panose="020B0900000000000000" pitchFamily="34" charset="-128"/>
              </a:rPr>
              <a:t>月</a:t>
            </a:r>
            <a:r>
              <a:rPr kumimoji="1" lang="en-US" altLang="ja-JP" dirty="0">
                <a:solidFill>
                  <a:schemeClr val="bg1"/>
                </a:solidFill>
                <a:latin typeface="HGPSoeiKakugothicUB" panose="020B0900000000000000" pitchFamily="34" charset="-128"/>
                <a:ea typeface="HGPSoeiKakugothicUB" panose="020B0900000000000000" pitchFamily="34" charset="-128"/>
              </a:rPr>
              <a:t>26</a:t>
            </a:r>
            <a:r>
              <a:rPr kumimoji="1" lang="ja-JP" altLang="en-US">
                <a:solidFill>
                  <a:schemeClr val="bg1"/>
                </a:solidFill>
                <a:latin typeface="HGPSoeiKakugothicUB" panose="020B0900000000000000" pitchFamily="34" charset="-128"/>
                <a:ea typeface="HGPSoeiKakugothicUB" panose="020B0900000000000000" pitchFamily="34" charset="-128"/>
              </a:rPr>
              <a:t>日結果</a:t>
            </a:r>
          </a:p>
        </p:txBody>
      </p:sp>
      <p:pic>
        <p:nvPicPr>
          <p:cNvPr id="5" name="コンテンツ プレースホルダー 4" descr="グラフ&#10;&#10;自動的に生成された説明">
            <a:extLst>
              <a:ext uri="{FF2B5EF4-FFF2-40B4-BE49-F238E27FC236}">
                <a16:creationId xmlns:a16="http://schemas.microsoft.com/office/drawing/2014/main" id="{9FA38834-7793-F428-DC27-03AC3E68D4BF}"/>
              </a:ext>
            </a:extLst>
          </p:cNvPr>
          <p:cNvPicPr>
            <a:picLocks noGrp="1" noChangeAspect="1"/>
          </p:cNvPicPr>
          <p:nvPr>
            <p:ph idx="1"/>
          </p:nvPr>
        </p:nvPicPr>
        <p:blipFill>
          <a:blip r:embed="rId2"/>
          <a:stretch>
            <a:fillRect/>
          </a:stretch>
        </p:blipFill>
        <p:spPr>
          <a:xfrm>
            <a:off x="459350" y="1850633"/>
            <a:ext cx="6037369" cy="4754166"/>
          </a:xfrm>
        </p:spPr>
      </p:pic>
      <p:sp>
        <p:nvSpPr>
          <p:cNvPr id="7" name="正方形/長方形 6">
            <a:extLst>
              <a:ext uri="{FF2B5EF4-FFF2-40B4-BE49-F238E27FC236}">
                <a16:creationId xmlns:a16="http://schemas.microsoft.com/office/drawing/2014/main" id="{A98BD3FE-EB8F-11D9-DB64-F3149F7268BE}"/>
              </a:ext>
            </a:extLst>
          </p:cNvPr>
          <p:cNvSpPr/>
          <p:nvPr/>
        </p:nvSpPr>
        <p:spPr>
          <a:xfrm>
            <a:off x="1371600" y="2174790"/>
            <a:ext cx="4724400" cy="3855308"/>
          </a:xfrm>
          <a:prstGeom prst="rect">
            <a:avLst/>
          </a:prstGeom>
          <a:solidFill>
            <a:schemeClr val="accent6">
              <a:alpha val="4991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C1D120B-490D-FA7D-B518-CCC85BBD355C}"/>
              </a:ext>
            </a:extLst>
          </p:cNvPr>
          <p:cNvSpPr/>
          <p:nvPr/>
        </p:nvSpPr>
        <p:spPr>
          <a:xfrm>
            <a:off x="6833286" y="1940011"/>
            <a:ext cx="271849" cy="234779"/>
          </a:xfrm>
          <a:prstGeom prst="rect">
            <a:avLst/>
          </a:prstGeom>
          <a:solidFill>
            <a:schemeClr val="accent6">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75DC13-9B3D-EF66-3373-CCF65B0C0176}"/>
              </a:ext>
            </a:extLst>
          </p:cNvPr>
          <p:cNvSpPr/>
          <p:nvPr/>
        </p:nvSpPr>
        <p:spPr>
          <a:xfrm>
            <a:off x="6833286" y="2282590"/>
            <a:ext cx="271849" cy="234779"/>
          </a:xfrm>
          <a:prstGeom prst="rect">
            <a:avLst/>
          </a:prstGeom>
          <a:solidFill>
            <a:srgbClr val="FF0000">
              <a:alpha val="502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ACCEE0F-45B5-1637-266D-B72EF17FB9D8}"/>
              </a:ext>
            </a:extLst>
          </p:cNvPr>
          <p:cNvSpPr txBox="1"/>
          <p:nvPr/>
        </p:nvSpPr>
        <p:spPr>
          <a:xfrm>
            <a:off x="7008250" y="1877720"/>
            <a:ext cx="3406346" cy="369332"/>
          </a:xfrm>
          <a:prstGeom prst="rect">
            <a:avLst/>
          </a:prstGeom>
          <a:noFill/>
        </p:spPr>
        <p:txBody>
          <a:bodyPr wrap="square" rtlCol="0">
            <a:spAutoFit/>
          </a:bodyPr>
          <a:lstStyle/>
          <a:p>
            <a:r>
              <a:rPr kumimoji="1" lang="ja-JP" altLang="en-US"/>
              <a:t>：</a:t>
            </a:r>
            <a:r>
              <a:rPr kumimoji="1" lang="en-US" altLang="ja-JP" dirty="0"/>
              <a:t>CF</a:t>
            </a:r>
            <a:r>
              <a:rPr kumimoji="1" lang="ja-JP" altLang="en-US"/>
              <a:t>が雲がない判定の時間帯</a:t>
            </a:r>
          </a:p>
        </p:txBody>
      </p:sp>
      <p:sp>
        <p:nvSpPr>
          <p:cNvPr id="13" name="テキスト ボックス 12">
            <a:extLst>
              <a:ext uri="{FF2B5EF4-FFF2-40B4-BE49-F238E27FC236}">
                <a16:creationId xmlns:a16="http://schemas.microsoft.com/office/drawing/2014/main" id="{7249082F-4791-0C8C-A4FD-0C46A14270B5}"/>
              </a:ext>
            </a:extLst>
          </p:cNvPr>
          <p:cNvSpPr txBox="1"/>
          <p:nvPr/>
        </p:nvSpPr>
        <p:spPr>
          <a:xfrm>
            <a:off x="7008250" y="2235203"/>
            <a:ext cx="3339413" cy="369332"/>
          </a:xfrm>
          <a:prstGeom prst="rect">
            <a:avLst/>
          </a:prstGeom>
          <a:noFill/>
        </p:spPr>
        <p:txBody>
          <a:bodyPr wrap="square">
            <a:spAutoFit/>
          </a:bodyPr>
          <a:lstStyle/>
          <a:p>
            <a:r>
              <a:rPr kumimoji="1" lang="ja-JP" altLang="en-US"/>
              <a:t>：</a:t>
            </a:r>
            <a:r>
              <a:rPr kumimoji="1" lang="en-US" altLang="ja-JP" dirty="0"/>
              <a:t>CF</a:t>
            </a:r>
            <a:r>
              <a:rPr kumimoji="1" lang="ja-JP" altLang="en-US"/>
              <a:t>が雲がある判定の時間帯</a:t>
            </a:r>
          </a:p>
        </p:txBody>
      </p:sp>
      <p:pic>
        <p:nvPicPr>
          <p:cNvPr id="4" name="図 3" descr="グラフ, 折れ線グラフ&#10;&#10;自動的に生成された説明">
            <a:extLst>
              <a:ext uri="{FF2B5EF4-FFF2-40B4-BE49-F238E27FC236}">
                <a16:creationId xmlns:a16="http://schemas.microsoft.com/office/drawing/2014/main" id="{B34E121F-8FC7-C1AD-55D2-AEAB23403057}"/>
              </a:ext>
            </a:extLst>
          </p:cNvPr>
          <p:cNvPicPr>
            <a:picLocks noChangeAspect="1"/>
          </p:cNvPicPr>
          <p:nvPr/>
        </p:nvPicPr>
        <p:blipFill>
          <a:blip r:embed="rId3"/>
          <a:stretch>
            <a:fillRect/>
          </a:stretch>
        </p:blipFill>
        <p:spPr>
          <a:xfrm>
            <a:off x="459350" y="1850634"/>
            <a:ext cx="6037369" cy="4754165"/>
          </a:xfrm>
          <a:prstGeom prst="rect">
            <a:avLst/>
          </a:prstGeom>
        </p:spPr>
      </p:pic>
      <p:sp>
        <p:nvSpPr>
          <p:cNvPr id="6" name="正方形/長方形 5">
            <a:extLst>
              <a:ext uri="{FF2B5EF4-FFF2-40B4-BE49-F238E27FC236}">
                <a16:creationId xmlns:a16="http://schemas.microsoft.com/office/drawing/2014/main" id="{FA057C51-E846-39C3-120A-633861CDE8DB}"/>
              </a:ext>
            </a:extLst>
          </p:cNvPr>
          <p:cNvSpPr/>
          <p:nvPr/>
        </p:nvSpPr>
        <p:spPr>
          <a:xfrm>
            <a:off x="2784764" y="2174790"/>
            <a:ext cx="187036" cy="3865608"/>
          </a:xfrm>
          <a:prstGeom prst="rect">
            <a:avLst/>
          </a:prstGeom>
          <a:solidFill>
            <a:srgbClr val="FF0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D78A3C8-4425-F752-DF3D-68A93B0F552C}"/>
              </a:ext>
            </a:extLst>
          </p:cNvPr>
          <p:cNvSpPr txBox="1"/>
          <p:nvPr/>
        </p:nvSpPr>
        <p:spPr>
          <a:xfrm>
            <a:off x="6824814" y="3347775"/>
            <a:ext cx="4790769" cy="830997"/>
          </a:xfrm>
          <a:prstGeom prst="rect">
            <a:avLst/>
          </a:prstGeom>
          <a:noFill/>
        </p:spPr>
        <p:txBody>
          <a:bodyPr wrap="square" rtlCol="0">
            <a:spAutoFit/>
          </a:bodyPr>
          <a:lstStyle/>
          <a:p>
            <a:r>
              <a:rPr kumimoji="1" lang="en-US" altLang="ja-JP" sz="2400" dirty="0"/>
              <a:t>26</a:t>
            </a:r>
            <a:r>
              <a:rPr kumimoji="1" lang="ja-JP" altLang="en-US" sz="2400"/>
              <a:t>日は一日を通じて曇っており</a:t>
            </a:r>
            <a:endParaRPr kumimoji="1" lang="en-US" altLang="ja-JP" sz="2400" dirty="0"/>
          </a:p>
          <a:p>
            <a:r>
              <a:rPr kumimoji="1" lang="ja-JP" altLang="en-US" sz="2400"/>
              <a:t>またも不明な時間が続いた</a:t>
            </a:r>
          </a:p>
        </p:txBody>
      </p:sp>
      <p:sp>
        <p:nvSpPr>
          <p:cNvPr id="17" name="正方形/長方形 16">
            <a:extLst>
              <a:ext uri="{FF2B5EF4-FFF2-40B4-BE49-F238E27FC236}">
                <a16:creationId xmlns:a16="http://schemas.microsoft.com/office/drawing/2014/main" id="{82EE7EB0-D45F-F14B-A9ED-0A428623709F}"/>
              </a:ext>
            </a:extLst>
          </p:cNvPr>
          <p:cNvSpPr/>
          <p:nvPr/>
        </p:nvSpPr>
        <p:spPr>
          <a:xfrm>
            <a:off x="6833286" y="2623324"/>
            <a:ext cx="271849" cy="234779"/>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5B69035-9629-0CDF-6F21-A1F64AC71E59}"/>
              </a:ext>
            </a:extLst>
          </p:cNvPr>
          <p:cNvSpPr txBox="1"/>
          <p:nvPr/>
        </p:nvSpPr>
        <p:spPr>
          <a:xfrm>
            <a:off x="7008250" y="2599700"/>
            <a:ext cx="6125440" cy="369332"/>
          </a:xfrm>
          <a:prstGeom prst="rect">
            <a:avLst/>
          </a:prstGeom>
          <a:noFill/>
        </p:spPr>
        <p:txBody>
          <a:bodyPr wrap="square">
            <a:spAutoFit/>
          </a:bodyPr>
          <a:lstStyle/>
          <a:p>
            <a:r>
              <a:rPr kumimoji="1" lang="ja-JP" altLang="en-US"/>
              <a:t>：</a:t>
            </a:r>
            <a:r>
              <a:rPr kumimoji="1" lang="en-US" altLang="ja-JP" dirty="0"/>
              <a:t>CF</a:t>
            </a:r>
            <a:r>
              <a:rPr kumimoji="1" lang="ja-JP" altLang="en-US"/>
              <a:t>の判定が不明だった時間帯</a:t>
            </a:r>
          </a:p>
        </p:txBody>
      </p:sp>
      <p:sp>
        <p:nvSpPr>
          <p:cNvPr id="20" name="正方形/長方形 19">
            <a:extLst>
              <a:ext uri="{FF2B5EF4-FFF2-40B4-BE49-F238E27FC236}">
                <a16:creationId xmlns:a16="http://schemas.microsoft.com/office/drawing/2014/main" id="{D55B6A58-CB20-6A30-68D2-54A8BCF748BA}"/>
              </a:ext>
            </a:extLst>
          </p:cNvPr>
          <p:cNvSpPr/>
          <p:nvPr/>
        </p:nvSpPr>
        <p:spPr>
          <a:xfrm>
            <a:off x="2971801" y="2174789"/>
            <a:ext cx="3180397" cy="38553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6336F8A-1CA9-3881-9DB9-0ED33C66C8D0}"/>
              </a:ext>
            </a:extLst>
          </p:cNvPr>
          <p:cNvSpPr/>
          <p:nvPr/>
        </p:nvSpPr>
        <p:spPr>
          <a:xfrm>
            <a:off x="1334317" y="2174788"/>
            <a:ext cx="1447796" cy="38553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グラフ&#10;&#10;自動的に生成された説明">
            <a:extLst>
              <a:ext uri="{FF2B5EF4-FFF2-40B4-BE49-F238E27FC236}">
                <a16:creationId xmlns:a16="http://schemas.microsoft.com/office/drawing/2014/main" id="{4DA7408D-4130-6B11-58B9-7976F21FEE98}"/>
              </a:ext>
            </a:extLst>
          </p:cNvPr>
          <p:cNvPicPr>
            <a:picLocks noChangeAspect="1"/>
          </p:cNvPicPr>
          <p:nvPr/>
        </p:nvPicPr>
        <p:blipFill>
          <a:blip r:embed="rId4"/>
          <a:stretch>
            <a:fillRect/>
          </a:stretch>
        </p:blipFill>
        <p:spPr>
          <a:xfrm>
            <a:off x="448746" y="1847287"/>
            <a:ext cx="6037368" cy="4754164"/>
          </a:xfrm>
          <a:prstGeom prst="rect">
            <a:avLst/>
          </a:prstGeom>
        </p:spPr>
      </p:pic>
      <p:sp>
        <p:nvSpPr>
          <p:cNvPr id="15" name="正方形/長方形 14">
            <a:extLst>
              <a:ext uri="{FF2B5EF4-FFF2-40B4-BE49-F238E27FC236}">
                <a16:creationId xmlns:a16="http://schemas.microsoft.com/office/drawing/2014/main" id="{E53945DA-83E1-6C4F-D55A-EE61B55966B5}"/>
              </a:ext>
            </a:extLst>
          </p:cNvPr>
          <p:cNvSpPr/>
          <p:nvPr/>
        </p:nvSpPr>
        <p:spPr>
          <a:xfrm>
            <a:off x="1360994" y="2185090"/>
            <a:ext cx="4791203" cy="38656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836B50-BC71-5391-DB7D-E4C250B2C86E}"/>
              </a:ext>
            </a:extLst>
          </p:cNvPr>
          <p:cNvSpPr txBox="1"/>
          <p:nvPr/>
        </p:nvSpPr>
        <p:spPr>
          <a:xfrm>
            <a:off x="6824814" y="4668444"/>
            <a:ext cx="4724400" cy="707886"/>
          </a:xfrm>
          <a:prstGeom prst="rect">
            <a:avLst/>
          </a:prstGeom>
          <a:noFill/>
        </p:spPr>
        <p:txBody>
          <a:bodyPr wrap="square" rtlCol="0">
            <a:spAutoFit/>
          </a:bodyPr>
          <a:lstStyle/>
          <a:p>
            <a:r>
              <a:rPr kumimoji="1" lang="ja-JP" altLang="en-US" sz="2000" b="1"/>
              <a:t>→別の手段をとる</a:t>
            </a:r>
            <a:endParaRPr kumimoji="1" lang="en-US" altLang="ja-JP" sz="2000" b="1" dirty="0"/>
          </a:p>
          <a:p>
            <a:r>
              <a:rPr kumimoji="1" lang="en-US" altLang="ja-JP" sz="2000" b="1" dirty="0"/>
              <a:t> or </a:t>
            </a:r>
            <a:r>
              <a:rPr kumimoji="1" lang="ja-JP" altLang="en-US" sz="2000" b="1"/>
              <a:t>そもそも閾値を出すのが困難か？</a:t>
            </a:r>
          </a:p>
        </p:txBody>
      </p:sp>
      <p:pic>
        <p:nvPicPr>
          <p:cNvPr id="3" name="図 2">
            <a:extLst>
              <a:ext uri="{FF2B5EF4-FFF2-40B4-BE49-F238E27FC236}">
                <a16:creationId xmlns:a16="http://schemas.microsoft.com/office/drawing/2014/main" id="{E689B32F-0734-D275-5B75-133964CDE6BE}"/>
              </a:ext>
            </a:extLst>
          </p:cNvPr>
          <p:cNvPicPr>
            <a:picLocks noChangeAspect="1"/>
          </p:cNvPicPr>
          <p:nvPr/>
        </p:nvPicPr>
        <p:blipFill>
          <a:blip r:embed="rId5"/>
          <a:stretch>
            <a:fillRect/>
          </a:stretch>
        </p:blipFill>
        <p:spPr>
          <a:xfrm>
            <a:off x="10540651" y="39975"/>
            <a:ext cx="1510788" cy="1510788"/>
          </a:xfrm>
          <a:prstGeom prst="rect">
            <a:avLst/>
          </a:prstGeom>
        </p:spPr>
      </p:pic>
    </p:spTree>
    <p:extLst>
      <p:ext uri="{BB962C8B-B14F-4D97-AF65-F5344CB8AC3E}">
        <p14:creationId xmlns:p14="http://schemas.microsoft.com/office/powerpoint/2010/main" val="2424690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9591FA-43D2-D337-2C64-2A13E3C667E0}"/>
              </a:ext>
            </a:extLst>
          </p:cNvPr>
          <p:cNvSpPr>
            <a:spLocks noGrp="1"/>
          </p:cNvSpPr>
          <p:nvPr>
            <p:ph type="title"/>
          </p:nvPr>
        </p:nvSpPr>
        <p:spPr>
          <a:xfrm>
            <a:off x="721777" y="341899"/>
            <a:ext cx="11207791" cy="906941"/>
          </a:xfrm>
        </p:spPr>
        <p:txBody>
          <a:bodyPr>
            <a:noAutofit/>
          </a:bodyPr>
          <a:lstStyle/>
          <a:p>
            <a:r>
              <a:rPr kumimoji="1" lang="en-US" altLang="ja-JP" dirty="0">
                <a:solidFill>
                  <a:schemeClr val="bg1"/>
                </a:solidFill>
                <a:latin typeface="HGPSoeiKakugothicUB" panose="020B0900000000000000" pitchFamily="34" charset="-128"/>
                <a:ea typeface="HGPSoeiKakugothicUB" panose="020B0900000000000000" pitchFamily="34" charset="-128"/>
              </a:rPr>
              <a:t>11</a:t>
            </a:r>
            <a:r>
              <a:rPr kumimoji="1" lang="ja-JP" altLang="en-US">
                <a:solidFill>
                  <a:schemeClr val="bg1"/>
                </a:solidFill>
                <a:latin typeface="HGPSoeiKakugothicUB" panose="020B0900000000000000" pitchFamily="34" charset="-128"/>
                <a:ea typeface="HGPSoeiKakugothicUB" panose="020B0900000000000000" pitchFamily="34" charset="-128"/>
              </a:rPr>
              <a:t>月</a:t>
            </a:r>
            <a:r>
              <a:rPr kumimoji="1" lang="en-US" altLang="ja-JP" dirty="0">
                <a:solidFill>
                  <a:schemeClr val="bg1"/>
                </a:solidFill>
                <a:latin typeface="HGPSoeiKakugothicUB" panose="020B0900000000000000" pitchFamily="34" charset="-128"/>
                <a:ea typeface="HGPSoeiKakugothicUB" panose="020B0900000000000000" pitchFamily="34" charset="-128"/>
              </a:rPr>
              <a:t>27</a:t>
            </a:r>
            <a:r>
              <a:rPr kumimoji="1" lang="ja-JP" altLang="en-US">
                <a:solidFill>
                  <a:schemeClr val="bg1"/>
                </a:solidFill>
                <a:latin typeface="HGPSoeiKakugothicUB" panose="020B0900000000000000" pitchFamily="34" charset="-128"/>
                <a:ea typeface="HGPSoeiKakugothicUB" panose="020B0900000000000000" pitchFamily="34" charset="-128"/>
              </a:rPr>
              <a:t>日結果</a:t>
            </a:r>
          </a:p>
        </p:txBody>
      </p:sp>
      <p:pic>
        <p:nvPicPr>
          <p:cNvPr id="5" name="コンテンツ プレースホルダー 4" descr="グラフ&#10;&#10;自動的に生成された説明">
            <a:extLst>
              <a:ext uri="{FF2B5EF4-FFF2-40B4-BE49-F238E27FC236}">
                <a16:creationId xmlns:a16="http://schemas.microsoft.com/office/drawing/2014/main" id="{9FA38834-7793-F428-DC27-03AC3E68D4BF}"/>
              </a:ext>
            </a:extLst>
          </p:cNvPr>
          <p:cNvPicPr>
            <a:picLocks noGrp="1" noChangeAspect="1"/>
          </p:cNvPicPr>
          <p:nvPr>
            <p:ph idx="1"/>
          </p:nvPr>
        </p:nvPicPr>
        <p:blipFill>
          <a:blip r:embed="rId2"/>
          <a:stretch>
            <a:fillRect/>
          </a:stretch>
        </p:blipFill>
        <p:spPr>
          <a:xfrm>
            <a:off x="459350" y="1850633"/>
            <a:ext cx="6037369" cy="4754166"/>
          </a:xfrm>
        </p:spPr>
      </p:pic>
      <p:sp>
        <p:nvSpPr>
          <p:cNvPr id="7" name="正方形/長方形 6">
            <a:extLst>
              <a:ext uri="{FF2B5EF4-FFF2-40B4-BE49-F238E27FC236}">
                <a16:creationId xmlns:a16="http://schemas.microsoft.com/office/drawing/2014/main" id="{A98BD3FE-EB8F-11D9-DB64-F3149F7268BE}"/>
              </a:ext>
            </a:extLst>
          </p:cNvPr>
          <p:cNvSpPr/>
          <p:nvPr/>
        </p:nvSpPr>
        <p:spPr>
          <a:xfrm>
            <a:off x="1371600" y="2174790"/>
            <a:ext cx="4724400" cy="3855308"/>
          </a:xfrm>
          <a:prstGeom prst="rect">
            <a:avLst/>
          </a:prstGeom>
          <a:solidFill>
            <a:schemeClr val="accent6">
              <a:alpha val="4991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AC1D120B-490D-FA7D-B518-CCC85BBD355C}"/>
              </a:ext>
            </a:extLst>
          </p:cNvPr>
          <p:cNvSpPr/>
          <p:nvPr/>
        </p:nvSpPr>
        <p:spPr>
          <a:xfrm>
            <a:off x="6833286" y="1940011"/>
            <a:ext cx="271849" cy="234779"/>
          </a:xfrm>
          <a:prstGeom prst="rect">
            <a:avLst/>
          </a:prstGeom>
          <a:solidFill>
            <a:schemeClr val="accent6">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3F75DC13-9B3D-EF66-3373-CCF65B0C0176}"/>
              </a:ext>
            </a:extLst>
          </p:cNvPr>
          <p:cNvSpPr/>
          <p:nvPr/>
        </p:nvSpPr>
        <p:spPr>
          <a:xfrm>
            <a:off x="6833286" y="2282590"/>
            <a:ext cx="271849" cy="234779"/>
          </a:xfrm>
          <a:prstGeom prst="rect">
            <a:avLst/>
          </a:prstGeom>
          <a:solidFill>
            <a:srgbClr val="FF0000">
              <a:alpha val="50299"/>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ACCEE0F-45B5-1637-266D-B72EF17FB9D8}"/>
              </a:ext>
            </a:extLst>
          </p:cNvPr>
          <p:cNvSpPr txBox="1"/>
          <p:nvPr/>
        </p:nvSpPr>
        <p:spPr>
          <a:xfrm>
            <a:off x="7008250" y="1877720"/>
            <a:ext cx="3406346" cy="369332"/>
          </a:xfrm>
          <a:prstGeom prst="rect">
            <a:avLst/>
          </a:prstGeom>
          <a:noFill/>
        </p:spPr>
        <p:txBody>
          <a:bodyPr wrap="square" rtlCol="0">
            <a:spAutoFit/>
          </a:bodyPr>
          <a:lstStyle/>
          <a:p>
            <a:r>
              <a:rPr kumimoji="1" lang="ja-JP" altLang="en-US"/>
              <a:t>：</a:t>
            </a:r>
            <a:r>
              <a:rPr kumimoji="1" lang="en-US" altLang="ja-JP" dirty="0"/>
              <a:t>CF</a:t>
            </a:r>
            <a:r>
              <a:rPr kumimoji="1" lang="ja-JP" altLang="en-US"/>
              <a:t>が雲がない判定の時間帯</a:t>
            </a:r>
          </a:p>
        </p:txBody>
      </p:sp>
      <p:sp>
        <p:nvSpPr>
          <p:cNvPr id="13" name="テキスト ボックス 12">
            <a:extLst>
              <a:ext uri="{FF2B5EF4-FFF2-40B4-BE49-F238E27FC236}">
                <a16:creationId xmlns:a16="http://schemas.microsoft.com/office/drawing/2014/main" id="{7249082F-4791-0C8C-A4FD-0C46A14270B5}"/>
              </a:ext>
            </a:extLst>
          </p:cNvPr>
          <p:cNvSpPr txBox="1"/>
          <p:nvPr/>
        </p:nvSpPr>
        <p:spPr>
          <a:xfrm>
            <a:off x="7008250" y="2235203"/>
            <a:ext cx="3339413" cy="369332"/>
          </a:xfrm>
          <a:prstGeom prst="rect">
            <a:avLst/>
          </a:prstGeom>
          <a:noFill/>
        </p:spPr>
        <p:txBody>
          <a:bodyPr wrap="square">
            <a:spAutoFit/>
          </a:bodyPr>
          <a:lstStyle/>
          <a:p>
            <a:r>
              <a:rPr kumimoji="1" lang="ja-JP" altLang="en-US"/>
              <a:t>：</a:t>
            </a:r>
            <a:r>
              <a:rPr kumimoji="1" lang="en-US" altLang="ja-JP" dirty="0"/>
              <a:t>CF</a:t>
            </a:r>
            <a:r>
              <a:rPr kumimoji="1" lang="ja-JP" altLang="en-US"/>
              <a:t>が雲がある判定の時間帯</a:t>
            </a:r>
          </a:p>
        </p:txBody>
      </p:sp>
      <p:pic>
        <p:nvPicPr>
          <p:cNvPr id="4" name="図 3" descr="グラフ, 折れ線グラフ&#10;&#10;自動的に生成された説明">
            <a:extLst>
              <a:ext uri="{FF2B5EF4-FFF2-40B4-BE49-F238E27FC236}">
                <a16:creationId xmlns:a16="http://schemas.microsoft.com/office/drawing/2014/main" id="{B34E121F-8FC7-C1AD-55D2-AEAB23403057}"/>
              </a:ext>
            </a:extLst>
          </p:cNvPr>
          <p:cNvPicPr>
            <a:picLocks noChangeAspect="1"/>
          </p:cNvPicPr>
          <p:nvPr/>
        </p:nvPicPr>
        <p:blipFill>
          <a:blip r:embed="rId3"/>
          <a:stretch>
            <a:fillRect/>
          </a:stretch>
        </p:blipFill>
        <p:spPr>
          <a:xfrm>
            <a:off x="459350" y="1850634"/>
            <a:ext cx="6037369" cy="4754165"/>
          </a:xfrm>
          <a:prstGeom prst="rect">
            <a:avLst/>
          </a:prstGeom>
        </p:spPr>
      </p:pic>
      <p:sp>
        <p:nvSpPr>
          <p:cNvPr id="6" name="正方形/長方形 5">
            <a:extLst>
              <a:ext uri="{FF2B5EF4-FFF2-40B4-BE49-F238E27FC236}">
                <a16:creationId xmlns:a16="http://schemas.microsoft.com/office/drawing/2014/main" id="{FA057C51-E846-39C3-120A-633861CDE8DB}"/>
              </a:ext>
            </a:extLst>
          </p:cNvPr>
          <p:cNvSpPr/>
          <p:nvPr/>
        </p:nvSpPr>
        <p:spPr>
          <a:xfrm>
            <a:off x="2784764" y="2174790"/>
            <a:ext cx="187036" cy="3865608"/>
          </a:xfrm>
          <a:prstGeom prst="rect">
            <a:avLst/>
          </a:prstGeom>
          <a:solidFill>
            <a:srgbClr val="FF0000">
              <a:alpha val="4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D78A3C8-4425-F752-DF3D-68A93B0F552C}"/>
              </a:ext>
            </a:extLst>
          </p:cNvPr>
          <p:cNvSpPr txBox="1"/>
          <p:nvPr/>
        </p:nvSpPr>
        <p:spPr>
          <a:xfrm>
            <a:off x="6817975" y="3426776"/>
            <a:ext cx="4790769" cy="461665"/>
          </a:xfrm>
          <a:prstGeom prst="rect">
            <a:avLst/>
          </a:prstGeom>
          <a:noFill/>
        </p:spPr>
        <p:txBody>
          <a:bodyPr wrap="square" rtlCol="0">
            <a:spAutoFit/>
          </a:bodyPr>
          <a:lstStyle/>
          <a:p>
            <a:r>
              <a:rPr kumimoji="1" lang="en-US" altLang="ja-JP" sz="2400" dirty="0"/>
              <a:t>27</a:t>
            </a:r>
            <a:r>
              <a:rPr kumimoji="1" lang="ja-JP" altLang="en-US" sz="2400"/>
              <a:t>日は一日を通して晴天であった</a:t>
            </a:r>
            <a:endParaRPr kumimoji="1" lang="en-US" altLang="ja-JP" sz="2400" dirty="0"/>
          </a:p>
        </p:txBody>
      </p:sp>
      <p:sp>
        <p:nvSpPr>
          <p:cNvPr id="17" name="正方形/長方形 16">
            <a:extLst>
              <a:ext uri="{FF2B5EF4-FFF2-40B4-BE49-F238E27FC236}">
                <a16:creationId xmlns:a16="http://schemas.microsoft.com/office/drawing/2014/main" id="{82EE7EB0-D45F-F14B-A9ED-0A428623709F}"/>
              </a:ext>
            </a:extLst>
          </p:cNvPr>
          <p:cNvSpPr/>
          <p:nvPr/>
        </p:nvSpPr>
        <p:spPr>
          <a:xfrm>
            <a:off x="6833286" y="2623324"/>
            <a:ext cx="271849" cy="234779"/>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D5B69035-9629-0CDF-6F21-A1F64AC71E59}"/>
              </a:ext>
            </a:extLst>
          </p:cNvPr>
          <p:cNvSpPr txBox="1"/>
          <p:nvPr/>
        </p:nvSpPr>
        <p:spPr>
          <a:xfrm>
            <a:off x="7008250" y="2599700"/>
            <a:ext cx="6125440" cy="369332"/>
          </a:xfrm>
          <a:prstGeom prst="rect">
            <a:avLst/>
          </a:prstGeom>
          <a:noFill/>
        </p:spPr>
        <p:txBody>
          <a:bodyPr wrap="square">
            <a:spAutoFit/>
          </a:bodyPr>
          <a:lstStyle/>
          <a:p>
            <a:r>
              <a:rPr kumimoji="1" lang="ja-JP" altLang="en-US"/>
              <a:t>：</a:t>
            </a:r>
            <a:r>
              <a:rPr kumimoji="1" lang="en-US" altLang="ja-JP" dirty="0"/>
              <a:t>CF</a:t>
            </a:r>
            <a:r>
              <a:rPr kumimoji="1" lang="ja-JP" altLang="en-US"/>
              <a:t>の判定が不明だった時間帯</a:t>
            </a:r>
          </a:p>
        </p:txBody>
      </p:sp>
      <p:sp>
        <p:nvSpPr>
          <p:cNvPr id="20" name="正方形/長方形 19">
            <a:extLst>
              <a:ext uri="{FF2B5EF4-FFF2-40B4-BE49-F238E27FC236}">
                <a16:creationId xmlns:a16="http://schemas.microsoft.com/office/drawing/2014/main" id="{D55B6A58-CB20-6A30-68D2-54A8BCF748BA}"/>
              </a:ext>
            </a:extLst>
          </p:cNvPr>
          <p:cNvSpPr/>
          <p:nvPr/>
        </p:nvSpPr>
        <p:spPr>
          <a:xfrm>
            <a:off x="2971801" y="2174789"/>
            <a:ext cx="3180397" cy="38553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6336F8A-1CA9-3881-9DB9-0ED33C66C8D0}"/>
              </a:ext>
            </a:extLst>
          </p:cNvPr>
          <p:cNvSpPr/>
          <p:nvPr/>
        </p:nvSpPr>
        <p:spPr>
          <a:xfrm>
            <a:off x="1334317" y="2174788"/>
            <a:ext cx="1447796" cy="38553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descr="グラフ&#10;&#10;自動的に生成された説明">
            <a:extLst>
              <a:ext uri="{FF2B5EF4-FFF2-40B4-BE49-F238E27FC236}">
                <a16:creationId xmlns:a16="http://schemas.microsoft.com/office/drawing/2014/main" id="{4DA7408D-4130-6B11-58B9-7976F21FEE98}"/>
              </a:ext>
            </a:extLst>
          </p:cNvPr>
          <p:cNvPicPr>
            <a:picLocks noChangeAspect="1"/>
          </p:cNvPicPr>
          <p:nvPr/>
        </p:nvPicPr>
        <p:blipFill>
          <a:blip r:embed="rId4"/>
          <a:stretch>
            <a:fillRect/>
          </a:stretch>
        </p:blipFill>
        <p:spPr>
          <a:xfrm>
            <a:off x="448746" y="1847287"/>
            <a:ext cx="6037368" cy="4754164"/>
          </a:xfrm>
          <a:prstGeom prst="rect">
            <a:avLst/>
          </a:prstGeom>
        </p:spPr>
      </p:pic>
      <p:sp>
        <p:nvSpPr>
          <p:cNvPr id="15" name="正方形/長方形 14">
            <a:extLst>
              <a:ext uri="{FF2B5EF4-FFF2-40B4-BE49-F238E27FC236}">
                <a16:creationId xmlns:a16="http://schemas.microsoft.com/office/drawing/2014/main" id="{E53945DA-83E1-6C4F-D55A-EE61B55966B5}"/>
              </a:ext>
            </a:extLst>
          </p:cNvPr>
          <p:cNvSpPr/>
          <p:nvPr/>
        </p:nvSpPr>
        <p:spPr>
          <a:xfrm>
            <a:off x="1360994" y="2185090"/>
            <a:ext cx="4791203" cy="3865608"/>
          </a:xfrm>
          <a:prstGeom prst="rect">
            <a:avLst/>
          </a:prstGeom>
          <a:solidFill>
            <a:schemeClr val="bg1">
              <a:lumMod val="50000"/>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CB836B50-BC71-5391-DB7D-E4C250B2C86E}"/>
              </a:ext>
            </a:extLst>
          </p:cNvPr>
          <p:cNvSpPr txBox="1"/>
          <p:nvPr/>
        </p:nvSpPr>
        <p:spPr>
          <a:xfrm>
            <a:off x="6817975" y="4261798"/>
            <a:ext cx="2941486" cy="400110"/>
          </a:xfrm>
          <a:prstGeom prst="rect">
            <a:avLst/>
          </a:prstGeom>
          <a:noFill/>
        </p:spPr>
        <p:txBody>
          <a:bodyPr wrap="square" rtlCol="0">
            <a:spAutoFit/>
          </a:bodyPr>
          <a:lstStyle/>
          <a:p>
            <a:r>
              <a:rPr kumimoji="1" lang="ja-JP" altLang="en-US" sz="2000"/>
              <a:t>→閾値の計算は不可能</a:t>
            </a:r>
            <a:endParaRPr kumimoji="1" lang="en-US" altLang="ja-JP" sz="2000" dirty="0"/>
          </a:p>
        </p:txBody>
      </p:sp>
      <p:pic>
        <p:nvPicPr>
          <p:cNvPr id="12" name="図 11" descr="グラフ&#10;&#10;自動的に生成された説明">
            <a:extLst>
              <a:ext uri="{FF2B5EF4-FFF2-40B4-BE49-F238E27FC236}">
                <a16:creationId xmlns:a16="http://schemas.microsoft.com/office/drawing/2014/main" id="{82741881-BEE9-4381-D4F2-32DECBF90FA3}"/>
              </a:ext>
            </a:extLst>
          </p:cNvPr>
          <p:cNvPicPr>
            <a:picLocks noChangeAspect="1"/>
          </p:cNvPicPr>
          <p:nvPr/>
        </p:nvPicPr>
        <p:blipFill>
          <a:blip r:embed="rId5"/>
          <a:stretch>
            <a:fillRect/>
          </a:stretch>
        </p:blipFill>
        <p:spPr>
          <a:xfrm>
            <a:off x="430639" y="1850632"/>
            <a:ext cx="6055475" cy="4768423"/>
          </a:xfrm>
          <a:prstGeom prst="rect">
            <a:avLst/>
          </a:prstGeom>
        </p:spPr>
      </p:pic>
      <p:pic>
        <p:nvPicPr>
          <p:cNvPr id="24" name="図 23" descr="グラフ&#10;&#10;自動的に生成された説明">
            <a:extLst>
              <a:ext uri="{FF2B5EF4-FFF2-40B4-BE49-F238E27FC236}">
                <a16:creationId xmlns:a16="http://schemas.microsoft.com/office/drawing/2014/main" id="{88CD7503-46A1-81D4-B170-BCE87EBD1DA1}"/>
              </a:ext>
            </a:extLst>
          </p:cNvPr>
          <p:cNvPicPr>
            <a:picLocks noChangeAspect="1"/>
          </p:cNvPicPr>
          <p:nvPr/>
        </p:nvPicPr>
        <p:blipFill>
          <a:blip r:embed="rId6"/>
          <a:stretch>
            <a:fillRect/>
          </a:stretch>
        </p:blipFill>
        <p:spPr>
          <a:xfrm>
            <a:off x="438141" y="1877720"/>
            <a:ext cx="6037368" cy="4754164"/>
          </a:xfrm>
          <a:prstGeom prst="rect">
            <a:avLst/>
          </a:prstGeom>
        </p:spPr>
      </p:pic>
      <p:sp>
        <p:nvSpPr>
          <p:cNvPr id="26" name="正方形/長方形 25">
            <a:extLst>
              <a:ext uri="{FF2B5EF4-FFF2-40B4-BE49-F238E27FC236}">
                <a16:creationId xmlns:a16="http://schemas.microsoft.com/office/drawing/2014/main" id="{EA89258E-C092-6DA5-BFD5-C6CA2F8C87B4}"/>
              </a:ext>
            </a:extLst>
          </p:cNvPr>
          <p:cNvSpPr/>
          <p:nvPr/>
        </p:nvSpPr>
        <p:spPr>
          <a:xfrm>
            <a:off x="1366523" y="2215264"/>
            <a:ext cx="4734553" cy="3841918"/>
          </a:xfrm>
          <a:prstGeom prst="rect">
            <a:avLst/>
          </a:prstGeom>
          <a:solidFill>
            <a:schemeClr val="accent6">
              <a:alpha val="50299"/>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FC1DF08A-2ACA-77E2-A5CC-893F74252490}"/>
              </a:ext>
            </a:extLst>
          </p:cNvPr>
          <p:cNvPicPr>
            <a:picLocks noChangeAspect="1"/>
          </p:cNvPicPr>
          <p:nvPr/>
        </p:nvPicPr>
        <p:blipFill>
          <a:blip r:embed="rId7"/>
          <a:stretch>
            <a:fillRect/>
          </a:stretch>
        </p:blipFill>
        <p:spPr>
          <a:xfrm>
            <a:off x="10540651" y="39975"/>
            <a:ext cx="1510788" cy="1510788"/>
          </a:xfrm>
          <a:prstGeom prst="rect">
            <a:avLst/>
          </a:prstGeom>
        </p:spPr>
      </p:pic>
    </p:spTree>
    <p:extLst>
      <p:ext uri="{BB962C8B-B14F-4D97-AF65-F5344CB8AC3E}">
        <p14:creationId xmlns:p14="http://schemas.microsoft.com/office/powerpoint/2010/main" val="15798921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2373</TotalTime>
  <Words>478</Words>
  <Application>Microsoft Macintosh PowerPoint</Application>
  <PresentationFormat>ワイド画面</PresentationFormat>
  <Paragraphs>42</Paragraphs>
  <Slides>7</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vt:i4>
      </vt:variant>
    </vt:vector>
  </HeadingPairs>
  <TitlesOfParts>
    <vt:vector size="13" baseType="lpstr">
      <vt:lpstr>HGPSoeiKakugothicUB</vt:lpstr>
      <vt:lpstr>游ゴシック</vt:lpstr>
      <vt:lpstr>Arial</vt:lpstr>
      <vt:lpstr>Calibri</vt:lpstr>
      <vt:lpstr>Calibri Light</vt:lpstr>
      <vt:lpstr>Office テーマ</vt:lpstr>
      <vt:lpstr>千葉キャンペーン 〜Cloud Flagの閾値〜</vt:lpstr>
      <vt:lpstr>研究概要</vt:lpstr>
      <vt:lpstr>11月24日結果</vt:lpstr>
      <vt:lpstr>11月25日結果</vt:lpstr>
      <vt:lpstr>11月25日のデータの原因</vt:lpstr>
      <vt:lpstr>11月26日結果</vt:lpstr>
      <vt:lpstr>11月27日結果</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原子が結合する理由</dc:title>
  <dc:creator>ccya4152</dc:creator>
  <cp:lastModifiedBy>ccya4152</cp:lastModifiedBy>
  <cp:revision>39</cp:revision>
  <cp:lastPrinted>2022-10-19T11:08:30Z</cp:lastPrinted>
  <dcterms:created xsi:type="dcterms:W3CDTF">2022-10-13T09:09:22Z</dcterms:created>
  <dcterms:modified xsi:type="dcterms:W3CDTF">2023-11-28T04:48:55Z</dcterms:modified>
</cp:coreProperties>
</file>